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Proxima Nova"/>
      <p:regular r:id="rId52"/>
      <p:bold r:id="rId53"/>
      <p:italic r:id="rId54"/>
      <p:boldItalic r:id="rId55"/>
    </p:embeddedFont>
    <p:embeddedFont>
      <p:font typeface="Alfa Slab One"/>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7" roundtripDataSignature="AMtx7mirbH7dwYsqnyxfs8bLbnwkrU5q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customschemas.google.com/relationships/presentationmetadata" Target="metadata"/><Relationship Id="rId12" Type="http://schemas.openxmlformats.org/officeDocument/2006/relationships/slide" Target="slides/slide5.xml"/><Relationship Id="rId56" Type="http://schemas.openxmlformats.org/officeDocument/2006/relationships/font" Target="fonts/AlfaSlabOne-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ncapture/ncapture.ht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concepts-strategies/using-nvivo-for-qualitative-research.ht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coding/coding.ht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coding/coding.ht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notes/annotations.ht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notes/annotations.ht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vizualizations/visualizations.ht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nv.qsrinternational.com/14/win/Content/files/reference-management.ht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c734d5e9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7c734d5e9e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why we will be showing both Mac and Windows. Versions are very different.</a:t>
            </a:r>
            <a:endParaRPr/>
          </a:p>
          <a:p>
            <a:pPr indent="0" lvl="0" marL="0" rtl="0" algn="l">
              <a:lnSpc>
                <a:spcPct val="100000"/>
              </a:lnSpc>
              <a:spcBef>
                <a:spcPts val="0"/>
              </a:spcBef>
              <a:spcAft>
                <a:spcPts val="0"/>
              </a:spcAft>
              <a:buSzPts val="1100"/>
              <a:buNone/>
            </a:pPr>
            <a:r>
              <a:rPr lang="en"/>
              <a:t>When you need to send an NVivo file to someone else, save it as a .QDPX file. We will talk about this more later</a:t>
            </a:r>
            <a:endParaRPr/>
          </a:p>
          <a:p>
            <a:pPr indent="0" lvl="0" marL="0" rtl="0" algn="l">
              <a:lnSpc>
                <a:spcPct val="100000"/>
              </a:lnSpc>
              <a:spcBef>
                <a:spcPts val="0"/>
              </a:spcBef>
              <a:spcAft>
                <a:spcPts val="0"/>
              </a:spcAft>
              <a:buSzPts val="1100"/>
              <a:buNone/>
            </a:pPr>
            <a:r>
              <a:rPr lang="en"/>
              <a:t>NVivo 14 offers a paid, add-on module for cloud collaboration with Mac and Windows users. Since it is a paid feature we will not be covering this in our workshop.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c734d5e9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7c734d5e9e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have NVivo 12 and older versions, you will notice they refer to codes as “Nodes”. These terms are used interchangeably, and NVivo 14 phases out use of the term nodes and preferences referring to tagged themes in data as codes.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c734d5e9e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7c734d5e9e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Ask students: What kind of data are you thinking of using in your projects? Which kinds of data capture the issue you’re studying?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c734d5e9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7c734d5e9e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ce1839c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7ce1839c4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https://help-nv.qsrinternational.com/14/win/Content/ncapture/ncapture.htm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47f109a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847f109a8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 mindful of terms &amp; conditions when capturing content.</a:t>
            </a:r>
            <a:endParaRPr/>
          </a:p>
          <a:p>
            <a:pPr indent="0" lvl="0" marL="0" rtl="0" algn="l">
              <a:lnSpc>
                <a:spcPct val="100000"/>
              </a:lnSpc>
              <a:spcBef>
                <a:spcPts val="0"/>
              </a:spcBef>
              <a:spcAft>
                <a:spcPts val="0"/>
              </a:spcAft>
              <a:buSzPts val="1100"/>
              <a:buNone/>
            </a:pPr>
            <a:r>
              <a:rPr lang="en"/>
              <a:t>Ask students: What information would you be comfortable with sharing to a researcher vs posting to social media?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c734d5e9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7c734d5e9e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also open cloud projects if you add on this module, but since it a paid feature, we will not cover that in this class. </a:t>
            </a:r>
            <a:r>
              <a:rPr lang="en">
                <a:solidFill>
                  <a:schemeClr val="dk1"/>
                </a:solidFill>
              </a:rPr>
              <a:t>When you open a new project in Nvivo 14, you can opt to auto-save projects and set a file location for project recovery. Or, you can choose to set save reminders for every 15, 30 minutes,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c734d5e9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7c734d5e9e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c734d5e9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7c734d5e9e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c734d5e9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7c734d5e9e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Pause for questions and ask students to open Nvivo with the sample transcript. Mention user profiles as a way to record intercoder reliability.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Tell students: these are reference materials for them to use throughout the semester and will not disappear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c734d5e9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7c734d5e9e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Codes are themes you identify in the data. Coding identifies all the portions of data (text, audio, video, images) that are relevant to the themes. You can create sub-folders with codes showing hierarchy in coding for example. In NVivo 14, you can code for sentiments, relationships, and relationship types within data.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Ask students: What content and themes in data are important to address your research question?</a:t>
            </a:r>
            <a:endParaRPr/>
          </a:p>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https://help-nv.qsrinternational.com/14/win/Content/concepts-strategies/using-nvivo-for-qualitative-research.htm</a:t>
            </a:r>
            <a:r>
              <a:rPr lang="en"/>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c734d5e9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7c734d5e9e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c734d5e9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7c734d5e9e_0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c734d5e9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7c734d5e9e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Show where to uncode as well.</a:t>
            </a:r>
            <a:endParaRPr/>
          </a:p>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https://help-nv.qsrinternational.com/14/win/Content/coding/coding.htm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c734d5e9e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7c734d5e9e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https://help-nv.qsrinternational.com/14/win/Content/coding/coding.htm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c734d5e9e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7c734d5e9e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c734d5e9e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7c734d5e9e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c734d5e9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7c734d5e9e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https://help-nv.qsrinternational.com/14/win/Content/notes/annotations.htm</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c734d5e9e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7c734d5e9e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https://help-nv.qsrinternational.com/14/win/Content/notes/annotations.htm</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c734d5e9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7c734d5e9e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Emphasize this is what they’ll learn throughout the workshops. Decision point to refer back at the end of lecture to this slide to check off what students have learned.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c734d5e9e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7c734d5e9e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c734d5e9e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7c734d5e9e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7c734d5e9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7c734d5e9e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this related to data cleaning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c734d5e9e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7c734d5e9e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c734d5e9e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7c734d5e9e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c734d5e9e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7c734d5e9e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850805bbe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850805bbe4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7c734d5e9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7c734d5e9e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https://help-nv.qsrinternational.com/14/win/Content/vizualizations/visualizations.htm</a:t>
            </a:r>
            <a:r>
              <a:rPr lang="en"/>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c734d5e9e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7c734d5e9e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900">
                <a:solidFill>
                  <a:srgbClr val="3D3D3D"/>
                </a:solidFill>
              </a:rPr>
              <a:t>You can use comparison diagrams to see:</a:t>
            </a:r>
            <a:endParaRPr sz="900">
              <a:solidFill>
                <a:srgbClr val="3D3D3D"/>
              </a:solidFill>
            </a:endParaRPr>
          </a:p>
          <a:p>
            <a:pPr indent="-285750" lvl="0" marL="457200" rtl="0" algn="l">
              <a:lnSpc>
                <a:spcPct val="115000"/>
              </a:lnSpc>
              <a:spcBef>
                <a:spcPts val="600"/>
              </a:spcBef>
              <a:spcAft>
                <a:spcPts val="0"/>
              </a:spcAft>
              <a:buClr>
                <a:srgbClr val="3D3D3D"/>
              </a:buClr>
              <a:buSzPts val="900"/>
              <a:buChar char="■"/>
            </a:pPr>
            <a:r>
              <a:rPr lang="en" sz="900">
                <a:solidFill>
                  <a:srgbClr val="3D3D3D"/>
                </a:solidFill>
              </a:rPr>
              <a:t>Which sources have been coded at particular codes.</a:t>
            </a:r>
            <a:endParaRPr sz="900">
              <a:solidFill>
                <a:srgbClr val="3D3D3D"/>
              </a:solidFill>
            </a:endParaRPr>
          </a:p>
          <a:p>
            <a:pPr indent="-285750" lvl="0" marL="457200" rtl="0" algn="l">
              <a:lnSpc>
                <a:spcPct val="115000"/>
              </a:lnSpc>
              <a:spcBef>
                <a:spcPts val="600"/>
              </a:spcBef>
              <a:spcAft>
                <a:spcPts val="0"/>
              </a:spcAft>
              <a:buClr>
                <a:srgbClr val="3D3D3D"/>
              </a:buClr>
              <a:buSzPts val="900"/>
              <a:buChar char="■"/>
            </a:pPr>
            <a:r>
              <a:rPr lang="en" sz="900">
                <a:solidFill>
                  <a:srgbClr val="3D3D3D"/>
                </a:solidFill>
              </a:rPr>
              <a:t>When two cases have talked about the same topic.</a:t>
            </a:r>
            <a:endParaRPr sz="900">
              <a:solidFill>
                <a:srgbClr val="3D3D3D"/>
              </a:solidFill>
            </a:endParaRPr>
          </a:p>
          <a:p>
            <a:pPr indent="-285750" lvl="0" marL="457200" rtl="0" algn="l">
              <a:lnSpc>
                <a:spcPct val="115000"/>
              </a:lnSpc>
              <a:spcBef>
                <a:spcPts val="600"/>
              </a:spcBef>
              <a:spcAft>
                <a:spcPts val="0"/>
              </a:spcAft>
              <a:buClr>
                <a:srgbClr val="3D3D3D"/>
              </a:buClr>
              <a:buSzPts val="900"/>
              <a:buChar char="■"/>
            </a:pPr>
            <a:r>
              <a:rPr lang="en" sz="900">
                <a:solidFill>
                  <a:srgbClr val="3D3D3D"/>
                </a:solidFill>
              </a:rPr>
              <a:t>What two project items have in common, and what is unique to each item.</a:t>
            </a:r>
            <a:endParaRPr sz="900">
              <a:solidFill>
                <a:srgbClr val="3D3D3D"/>
              </a:solidFil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Memos can be queried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69532906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8695329069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7c734d5e9e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7c734d5e9e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NVivo 14 offers auto-save or save reminders every 15, 30 minutes (whichever you set) when you create a new project.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69532906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869532906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https://help-nv.qsrinternational.com/14/win/Content/files/reference-management.htm</a:t>
            </a:r>
            <a:r>
              <a:rPr lang="en"/>
              <a:t> </a:t>
            </a:r>
            <a:endParaRPr/>
          </a:p>
          <a:p>
            <a:pPr indent="0" lvl="0" marL="0" rtl="0" algn="l">
              <a:lnSpc>
                <a:spcPct val="100000"/>
              </a:lnSpc>
              <a:spcBef>
                <a:spcPts val="0"/>
              </a:spcBef>
              <a:spcAft>
                <a:spcPts val="0"/>
              </a:spcAft>
              <a:buSzPts val="1100"/>
              <a:buNone/>
            </a:pPr>
            <a:r>
              <a:rPr lang="en"/>
              <a:t>When you select the option to replace current memos or attribute values with notes, abstract, and keywords, you lose existing data that you may have had as memos or attributes in EndNote or Zotero. When you choose to replace memos with abstracts, keywords, and notes, you gain the ability to code and query this information. You can code text in files, highlight quotes, run queries and matrix coding to see how different themes appear across literature. You can map author and institutional relationships, document biases or gaps in research, trends in research methods, etc.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c734d5e9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7c734d5e9e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Provide students with examples of research where this would be an important method: analyzing themes in literature, speeches, etc. We can think of coding themes in documents, audio, video, and social media data, and identify trends in sentiment or relationships within these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c734d5e9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7c734d5e9e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c734d5e9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7c734d5e9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NVivo is a software originally built for qualitative coding that has </a:t>
            </a:r>
            <a:r>
              <a:rPr i="1" lang="en"/>
              <a:t>multiple types of text analysis</a:t>
            </a:r>
            <a:r>
              <a:rPr lang="en"/>
              <a:t> formats, including qualitative coding, annotating, storing information, labeling the overall files, doing basic text analysis visualizations like word counts, and more.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c734d5e9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7c734d5e9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Social media analysis can be done on Facebook and Youtube data, as well as pre-existing Twitter data </a:t>
            </a:r>
            <a:endParaRPr/>
          </a:p>
          <a:p>
            <a:pPr indent="0" lvl="0" marL="0" rtl="0" algn="l">
              <a:lnSpc>
                <a:spcPct val="100000"/>
              </a:lnSpc>
              <a:spcBef>
                <a:spcPts val="0"/>
              </a:spcBef>
              <a:spcAft>
                <a:spcPts val="0"/>
              </a:spcAft>
              <a:buSzPts val="1100"/>
              <a:buNone/>
            </a:pPr>
            <a:r>
              <a:rPr lang="en"/>
              <a:t>Ask students: Which NVivo features will help in your analysis?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c734d5e9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7c734d5e9e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use NVivo to conduct qualitative analysis and to organize documents. We will cover how to code and organize a literature review with NVivo by importing reference files later in the presentation.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cxnSp>
        <p:nvCxnSpPr>
          <p:cNvPr id="12" name="Google Shape;12;p41"/>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13" name="Google Shape;13;p41"/>
          <p:cNvSpPr txBox="1"/>
          <p:nvPr>
            <p:ph type="ctrTitle"/>
          </p:nvPr>
        </p:nvSpPr>
        <p:spPr>
          <a:xfrm>
            <a:off x="311700" y="222675"/>
            <a:ext cx="8520600" cy="195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b="1"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 name="Google Shape;14;p41"/>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 name="Google Shape;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41"/>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Feel free to ask questions at any point during the presentation!</a:t>
            </a:r>
            <a:endParaRPr b="0" i="1"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50"/>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1" name="Google Shape;51;p50"/>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1600"/>
              </a:spcBef>
              <a:spcAft>
                <a:spcPts val="0"/>
              </a:spcAft>
              <a:buSzPts val="2000"/>
              <a:buChar char="○"/>
              <a:defRPr/>
            </a:lvl2pPr>
            <a:lvl3pPr indent="-342900" lvl="2" marL="1371600" algn="ctr">
              <a:lnSpc>
                <a:spcPct val="115000"/>
              </a:lnSpc>
              <a:spcBef>
                <a:spcPts val="1600"/>
              </a:spcBef>
              <a:spcAft>
                <a:spcPts val="0"/>
              </a:spcAft>
              <a:buSzPts val="18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g27c734d5e9e_0_7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3" name="Google Shape;63;g27c734d5e9e_0_75"/>
          <p:cNvSpPr txBox="1"/>
          <p:nvPr>
            <p:ph idx="1" type="body"/>
          </p:nvPr>
        </p:nvSpPr>
        <p:spPr>
          <a:xfrm>
            <a:off x="311700" y="10285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1600"/>
              </a:spcBef>
              <a:spcAft>
                <a:spcPts val="0"/>
              </a:spcAft>
              <a:buSzPts val="2000"/>
              <a:buChar char="○"/>
              <a:defRPr/>
            </a:lvl2pPr>
            <a:lvl3pPr indent="-342900" lvl="2" marL="1371600" algn="l">
              <a:lnSpc>
                <a:spcPct val="115000"/>
              </a:lnSpc>
              <a:spcBef>
                <a:spcPts val="1600"/>
              </a:spcBef>
              <a:spcAft>
                <a:spcPts val="0"/>
              </a:spcAft>
              <a:buSzPts val="18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 name="Google Shape;64;g27c734d5e9e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5" name="Shape 65"/>
        <p:cNvGrpSpPr/>
        <p:nvPr/>
      </p:nvGrpSpPr>
      <p:grpSpPr>
        <a:xfrm>
          <a:off x="0" y="0"/>
          <a:ext cx="0" cy="0"/>
          <a:chOff x="0" y="0"/>
          <a:chExt cx="0" cy="0"/>
        </a:xfrm>
      </p:grpSpPr>
      <p:sp>
        <p:nvSpPr>
          <p:cNvPr id="66" name="Google Shape;66;g27c734d5e9e_0_91"/>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7" name="Google Shape;67;g27c734d5e9e_0_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cxnSp>
        <p:nvCxnSpPr>
          <p:cNvPr id="69" name="Google Shape;69;g27c734d5e9e_0_66"/>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70" name="Google Shape;70;g27c734d5e9e_0_66"/>
          <p:cNvSpPr txBox="1"/>
          <p:nvPr>
            <p:ph type="ctrTitle"/>
          </p:nvPr>
        </p:nvSpPr>
        <p:spPr>
          <a:xfrm>
            <a:off x="311700" y="222675"/>
            <a:ext cx="8520600" cy="195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b="1"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71" name="Google Shape;71;g27c734d5e9e_0_66"/>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2" name="Google Shape;72;g27c734d5e9e_0_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g27c734d5e9e_0_66"/>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4" name="Shape 74"/>
        <p:cNvGrpSpPr/>
        <p:nvPr/>
      </p:nvGrpSpPr>
      <p:grpSpPr>
        <a:xfrm>
          <a:off x="0" y="0"/>
          <a:ext cx="0" cy="0"/>
          <a:chOff x="0" y="0"/>
          <a:chExt cx="0" cy="0"/>
        </a:xfrm>
      </p:grpSpPr>
      <p:sp>
        <p:nvSpPr>
          <p:cNvPr id="75" name="Google Shape;75;g27c734d5e9e_0_72"/>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76" name="Google Shape;76;g27c734d5e9e_0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g27c734d5e9e_0_79"/>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 name="Google Shape;79;g27c734d5e9e_0_7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g27c734d5e9e_0_7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g27c734d5e9e_0_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g27c734d5e9e_0_84"/>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4" name="Google Shape;84;g27c734d5e9e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g27c734d5e9e_0_87"/>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g27c734d5e9e_0_87"/>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8" name="Google Shape;88;g27c734d5e9e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g27c734d5e9e_0_94"/>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g27c734d5e9e_0_9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g27c734d5e9e_0_94"/>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3" name="Google Shape;93;g27c734d5e9e_0_94"/>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4" name="Google Shape;94;g27c734d5e9e_0_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55600" lvl="1" marL="914400" algn="l">
              <a:lnSpc>
                <a:spcPct val="115000"/>
              </a:lnSpc>
              <a:spcBef>
                <a:spcPts val="1600"/>
              </a:spcBef>
              <a:spcAft>
                <a:spcPts val="0"/>
              </a:spcAft>
              <a:buClr>
                <a:schemeClr val="lt1"/>
              </a:buClr>
              <a:buSzPts val="2000"/>
              <a:buChar char="○"/>
              <a:defRPr>
                <a:solidFill>
                  <a:schemeClr val="lt1"/>
                </a:solidFill>
              </a:defRPr>
            </a:lvl2pPr>
            <a:lvl3pPr indent="-342900" lvl="2" marL="1371600" algn="l">
              <a:lnSpc>
                <a:spcPct val="115000"/>
              </a:lnSpc>
              <a:spcBef>
                <a:spcPts val="1600"/>
              </a:spcBef>
              <a:spcAft>
                <a:spcPts val="0"/>
              </a:spcAft>
              <a:buClr>
                <a:schemeClr val="lt1"/>
              </a:buClr>
              <a:buSzPts val="18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95" name="Google Shape;95;g27c734d5e9e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2"/>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42"/>
          <p:cNvSpPr txBox="1"/>
          <p:nvPr>
            <p:ph idx="1" type="body"/>
          </p:nvPr>
        </p:nvSpPr>
        <p:spPr>
          <a:xfrm>
            <a:off x="311700" y="10285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1600"/>
              </a:spcBef>
              <a:spcAft>
                <a:spcPts val="0"/>
              </a:spcAft>
              <a:buSzPts val="2000"/>
              <a:buChar char="○"/>
              <a:defRPr/>
            </a:lvl2pPr>
            <a:lvl3pPr indent="-342900" lvl="2" marL="1371600" algn="l">
              <a:lnSpc>
                <a:spcPct val="115000"/>
              </a:lnSpc>
              <a:spcBef>
                <a:spcPts val="1600"/>
              </a:spcBef>
              <a:spcAft>
                <a:spcPts val="0"/>
              </a:spcAft>
              <a:buSzPts val="18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g27c734d5e9e_0_10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8" name="Google Shape;98;g27c734d5e9e_0_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g27c734d5e9e_0_104"/>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101" name="Google Shape;101;g27c734d5e9e_0_104"/>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1600"/>
              </a:spcBef>
              <a:spcAft>
                <a:spcPts val="0"/>
              </a:spcAft>
              <a:buSzPts val="2000"/>
              <a:buChar char="○"/>
              <a:defRPr/>
            </a:lvl2pPr>
            <a:lvl3pPr indent="-342900" lvl="2" marL="1371600" algn="ctr">
              <a:lnSpc>
                <a:spcPct val="115000"/>
              </a:lnSpc>
              <a:spcBef>
                <a:spcPts val="1600"/>
              </a:spcBef>
              <a:spcAft>
                <a:spcPts val="0"/>
              </a:spcAft>
              <a:buSzPts val="18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2" name="Google Shape;102;g27c734d5e9e_0_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g27c734d5e9e_0_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sp>
        <p:nvSpPr>
          <p:cNvPr id="112" name="Google Shape;112;g27c734d5e9e_0_239"/>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3" name="Google Shape;113;g27c734d5e9e_0_239"/>
          <p:cNvSpPr txBox="1"/>
          <p:nvPr>
            <p:ph idx="1" type="body"/>
          </p:nvPr>
        </p:nvSpPr>
        <p:spPr>
          <a:xfrm>
            <a:off x="311700" y="10285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1600"/>
              </a:spcBef>
              <a:spcAft>
                <a:spcPts val="0"/>
              </a:spcAft>
              <a:buSzPts val="2000"/>
              <a:buChar char="○"/>
              <a:defRPr/>
            </a:lvl2pPr>
            <a:lvl3pPr indent="-342900" lvl="2" marL="1371600" algn="l">
              <a:lnSpc>
                <a:spcPct val="115000"/>
              </a:lnSpc>
              <a:spcBef>
                <a:spcPts val="1600"/>
              </a:spcBef>
              <a:spcAft>
                <a:spcPts val="0"/>
              </a:spcAft>
              <a:buSzPts val="18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4" name="Google Shape;114;g27c734d5e9e_0_2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5" name="Shape 115"/>
        <p:cNvGrpSpPr/>
        <p:nvPr/>
      </p:nvGrpSpPr>
      <p:grpSpPr>
        <a:xfrm>
          <a:off x="0" y="0"/>
          <a:ext cx="0" cy="0"/>
          <a:chOff x="0" y="0"/>
          <a:chExt cx="0" cy="0"/>
        </a:xfrm>
      </p:grpSpPr>
      <p:sp>
        <p:nvSpPr>
          <p:cNvPr id="116" name="Google Shape;116;g27c734d5e9e_0_258"/>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17" name="Google Shape;117;g27c734d5e9e_0_2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 name="Shape 118"/>
        <p:cNvGrpSpPr/>
        <p:nvPr/>
      </p:nvGrpSpPr>
      <p:grpSpPr>
        <a:xfrm>
          <a:off x="0" y="0"/>
          <a:ext cx="0" cy="0"/>
          <a:chOff x="0" y="0"/>
          <a:chExt cx="0" cy="0"/>
        </a:xfrm>
      </p:grpSpPr>
      <p:cxnSp>
        <p:nvCxnSpPr>
          <p:cNvPr id="119" name="Google Shape;119;g27c734d5e9e_0_233"/>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120" name="Google Shape;120;g27c734d5e9e_0_233"/>
          <p:cNvSpPr txBox="1"/>
          <p:nvPr>
            <p:ph type="ctrTitle"/>
          </p:nvPr>
        </p:nvSpPr>
        <p:spPr>
          <a:xfrm>
            <a:off x="311700" y="222675"/>
            <a:ext cx="8520600" cy="195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b="1"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1" name="Google Shape;121;g27c734d5e9e_0_233"/>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 name="Google Shape;122;g27c734d5e9e_0_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g27c734d5e9e_0_233"/>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g27c734d5e9e_0_24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6" name="Google Shape;126;g27c734d5e9e_0_2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7" name="Google Shape;127;g27c734d5e9e_0_2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8" name="Google Shape;128;g27c734d5e9e_0_2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9" name="Shape 129"/>
        <p:cNvGrpSpPr/>
        <p:nvPr/>
      </p:nvGrpSpPr>
      <p:grpSpPr>
        <a:xfrm>
          <a:off x="0" y="0"/>
          <a:ext cx="0" cy="0"/>
          <a:chOff x="0" y="0"/>
          <a:chExt cx="0" cy="0"/>
        </a:xfrm>
      </p:grpSpPr>
      <p:sp>
        <p:nvSpPr>
          <p:cNvPr id="130" name="Google Shape;130;g27c734d5e9e_0_248"/>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131" name="Google Shape;131;g27c734d5e9e_0_2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g27c734d5e9e_0_251"/>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4" name="Google Shape;134;g27c734d5e9e_0_2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5" name="Shape 135"/>
        <p:cNvGrpSpPr/>
        <p:nvPr/>
      </p:nvGrpSpPr>
      <p:grpSpPr>
        <a:xfrm>
          <a:off x="0" y="0"/>
          <a:ext cx="0" cy="0"/>
          <a:chOff x="0" y="0"/>
          <a:chExt cx="0" cy="0"/>
        </a:xfrm>
      </p:grpSpPr>
      <p:sp>
        <p:nvSpPr>
          <p:cNvPr id="136" name="Google Shape;136;g27c734d5e9e_0_254"/>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7" name="Google Shape;137;g27c734d5e9e_0_254"/>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8" name="Google Shape;138;g27c734d5e9e_0_2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g27c734d5e9e_0_26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g27c734d5e9e_0_26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42" name="Google Shape;142;g27c734d5e9e_0_26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43" name="Google Shape;143;g27c734d5e9e_0_26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4" name="Google Shape;144;g27c734d5e9e_0_26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55600" lvl="1" marL="914400" algn="l">
              <a:lnSpc>
                <a:spcPct val="115000"/>
              </a:lnSpc>
              <a:spcBef>
                <a:spcPts val="1600"/>
              </a:spcBef>
              <a:spcAft>
                <a:spcPts val="0"/>
              </a:spcAft>
              <a:buClr>
                <a:schemeClr val="lt1"/>
              </a:buClr>
              <a:buSzPts val="2000"/>
              <a:buChar char="○"/>
              <a:defRPr>
                <a:solidFill>
                  <a:schemeClr val="lt1"/>
                </a:solidFill>
              </a:defRPr>
            </a:lvl2pPr>
            <a:lvl3pPr indent="-342900" lvl="2" marL="1371600" algn="l">
              <a:lnSpc>
                <a:spcPct val="115000"/>
              </a:lnSpc>
              <a:spcBef>
                <a:spcPts val="1600"/>
              </a:spcBef>
              <a:spcAft>
                <a:spcPts val="0"/>
              </a:spcAft>
              <a:buClr>
                <a:schemeClr val="lt1"/>
              </a:buClr>
              <a:buSzPts val="18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45" name="Google Shape;145;g27c734d5e9e_0_2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g27c734d5e9e_0_268"/>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148" name="Google Shape;148;g27c734d5e9e_0_2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g27c734d5e9e_0_271"/>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151" name="Google Shape;151;g27c734d5e9e_0_271"/>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1600"/>
              </a:spcBef>
              <a:spcAft>
                <a:spcPts val="0"/>
              </a:spcAft>
              <a:buSzPts val="2000"/>
              <a:buChar char="○"/>
              <a:defRPr/>
            </a:lvl2pPr>
            <a:lvl3pPr indent="-342900" lvl="2" marL="1371600" algn="ctr">
              <a:lnSpc>
                <a:spcPct val="115000"/>
              </a:lnSpc>
              <a:spcBef>
                <a:spcPts val="1600"/>
              </a:spcBef>
              <a:spcAft>
                <a:spcPts val="0"/>
              </a:spcAft>
              <a:buSzPts val="18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52" name="Google Shape;152;g27c734d5e9e_0_2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g27c734d5e9e_0_2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 name="Shape 26"/>
        <p:cNvGrpSpPr/>
        <p:nvPr/>
      </p:nvGrpSpPr>
      <p:grpSpPr>
        <a:xfrm>
          <a:off x="0" y="0"/>
          <a:ext cx="0" cy="0"/>
          <a:chOff x="0" y="0"/>
          <a:chExt cx="0" cy="0"/>
        </a:xfrm>
      </p:grpSpPr>
      <p:sp>
        <p:nvSpPr>
          <p:cNvPr id="27" name="Google Shape;27;p44"/>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8" name="Google Shape;2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46"/>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46"/>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6" name="Shape 36"/>
        <p:cNvGrpSpPr/>
        <p:nvPr/>
      </p:nvGrpSpPr>
      <p:grpSpPr>
        <a:xfrm>
          <a:off x="0" y="0"/>
          <a:ext cx="0" cy="0"/>
          <a:chOff x="0" y="0"/>
          <a:chExt cx="0" cy="0"/>
        </a:xfrm>
      </p:grpSpPr>
      <p:sp>
        <p:nvSpPr>
          <p:cNvPr id="37" name="Google Shape;37;p47"/>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48"/>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4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48"/>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3" name="Google Shape;43;p48"/>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 name="Google Shape;44;p4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55600" lvl="1" marL="914400" algn="l">
              <a:lnSpc>
                <a:spcPct val="115000"/>
              </a:lnSpc>
              <a:spcBef>
                <a:spcPts val="1600"/>
              </a:spcBef>
              <a:spcAft>
                <a:spcPts val="0"/>
              </a:spcAft>
              <a:buClr>
                <a:schemeClr val="lt1"/>
              </a:buClr>
              <a:buSzPts val="2000"/>
              <a:buChar char="○"/>
              <a:defRPr>
                <a:solidFill>
                  <a:schemeClr val="lt1"/>
                </a:solidFill>
              </a:defRPr>
            </a:lvl2pPr>
            <a:lvl3pPr indent="-342900" lvl="2" marL="1371600" algn="l">
              <a:lnSpc>
                <a:spcPct val="115000"/>
              </a:lnSpc>
              <a:spcBef>
                <a:spcPts val="1600"/>
              </a:spcBef>
              <a:spcAft>
                <a:spcPts val="0"/>
              </a:spcAft>
              <a:buClr>
                <a:schemeClr val="lt1"/>
              </a:buClr>
              <a:buSzPts val="18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5" name="Google Shape;4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49"/>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accent3"/>
              </a:buClr>
              <a:buSzPts val="2400"/>
              <a:buFont typeface="Arial"/>
              <a:buNone/>
              <a:defRPr>
                <a:solidFill>
                  <a:schemeClr val="accent3"/>
                </a:solidFill>
                <a:latin typeface="Arial"/>
                <a:ea typeface="Arial"/>
                <a:cs typeface="Arial"/>
                <a:sym typeface="Arial"/>
              </a:defRPr>
            </a:lvl1pPr>
          </a:lstStyle>
          <a:p/>
        </p:txBody>
      </p:sp>
      <p:sp>
        <p:nvSpPr>
          <p:cNvPr id="48" name="Google Shape;4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33.xml"/><Relationship Id="rId1" Type="http://schemas.openxmlformats.org/officeDocument/2006/relationships/image" Target="../media/image13.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ED0E0E"/>
              </a:buClr>
              <a:buSzPts val="3600"/>
              <a:buFont typeface="Arial"/>
              <a:buNone/>
              <a:defRPr b="1" i="0" sz="3600" u="none" cap="none" strike="noStrike">
                <a:solidFill>
                  <a:srgbClr val="ED0E0E"/>
                </a:solidFill>
                <a:latin typeface="Arial"/>
                <a:ea typeface="Arial"/>
                <a:cs typeface="Arial"/>
                <a:sym typeface="Arial"/>
              </a:defRPr>
            </a:lvl1pPr>
            <a:lvl2pPr lvl="1"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3000"/>
              <a:buFont typeface="Arial"/>
              <a:buNone/>
              <a:defRPr b="0" i="0" sz="3000" u="none" cap="none" strike="noStrike">
                <a:solidFill>
                  <a:schemeClr val="accent3"/>
                </a:solidFill>
                <a:latin typeface="Arial"/>
                <a:ea typeface="Arial"/>
                <a:cs typeface="Arial"/>
                <a:sym typeface="Arial"/>
              </a:defRPr>
            </a:lvl9pPr>
          </a:lstStyle>
          <a:p/>
        </p:txBody>
      </p:sp>
      <p:sp>
        <p:nvSpPr>
          <p:cNvPr id="7" name="Google Shape;7;p40"/>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55600" lvl="1" marL="914400" marR="0" rtl="0" algn="l">
              <a:lnSpc>
                <a:spcPct val="115000"/>
              </a:lnSpc>
              <a:spcBef>
                <a:spcPts val="1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2pPr>
            <a:lvl3pPr indent="-342900" lvl="2" marL="1371600" marR="0" rtl="0" algn="l">
              <a:lnSpc>
                <a:spcPct val="115000"/>
              </a:lnSpc>
              <a:spcBef>
                <a:spcPts val="1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40"/>
          <p:cNvPicPr preferRelativeResize="0"/>
          <p:nvPr/>
        </p:nvPicPr>
        <p:blipFill rotWithShape="1">
          <a:blip r:embed="rId1">
            <a:alphaModFix/>
          </a:blip>
          <a:srcRect b="0" l="0" r="0" t="0"/>
          <a:stretch/>
        </p:blipFill>
        <p:spPr>
          <a:xfrm>
            <a:off x="0" y="4573674"/>
            <a:ext cx="3686446" cy="572700"/>
          </a:xfrm>
          <a:prstGeom prst="rect">
            <a:avLst/>
          </a:prstGeom>
          <a:noFill/>
          <a:ln>
            <a:noFill/>
          </a:ln>
        </p:spPr>
      </p:pic>
      <p:sp>
        <p:nvSpPr>
          <p:cNvPr id="10" name="Google Shape;10;p40"/>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Feel free to ask questions at any point during the presentation!</a:t>
            </a:r>
            <a:endParaRPr b="0" i="1"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5" name="Shape 55"/>
        <p:cNvGrpSpPr/>
        <p:nvPr/>
      </p:nvGrpSpPr>
      <p:grpSpPr>
        <a:xfrm>
          <a:off x="0" y="0"/>
          <a:ext cx="0" cy="0"/>
          <a:chOff x="0" y="0"/>
          <a:chExt cx="0" cy="0"/>
        </a:xfrm>
      </p:grpSpPr>
      <p:sp>
        <p:nvSpPr>
          <p:cNvPr id="56" name="Google Shape;56;g27c734d5e9e_0_60"/>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ED0E0E"/>
              </a:buClr>
              <a:buSzPts val="3600"/>
              <a:buFont typeface="Cambria"/>
              <a:buNone/>
              <a:defRPr b="1" i="0" sz="3600" u="none" cap="none" strike="noStrike">
                <a:solidFill>
                  <a:srgbClr val="ED0E0E"/>
                </a:solidFill>
                <a:latin typeface="Cambria"/>
                <a:ea typeface="Cambria"/>
                <a:cs typeface="Cambria"/>
                <a:sym typeface="Cambria"/>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57" name="Google Shape;57;g27c734d5e9e_0_60"/>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Cambria"/>
              <a:buChar char="●"/>
              <a:defRPr b="0" i="0" sz="2400" u="none" cap="none" strike="noStrike">
                <a:solidFill>
                  <a:schemeClr val="dk2"/>
                </a:solidFill>
                <a:latin typeface="Cambria"/>
                <a:ea typeface="Cambria"/>
                <a:cs typeface="Cambria"/>
                <a:sym typeface="Cambria"/>
              </a:defRPr>
            </a:lvl1pPr>
            <a:lvl2pPr indent="-355600" lvl="1" marL="914400" marR="0" rtl="0" algn="l">
              <a:lnSpc>
                <a:spcPct val="115000"/>
              </a:lnSpc>
              <a:spcBef>
                <a:spcPts val="1600"/>
              </a:spcBef>
              <a:spcAft>
                <a:spcPts val="0"/>
              </a:spcAft>
              <a:buClr>
                <a:schemeClr val="dk2"/>
              </a:buClr>
              <a:buSzPts val="2000"/>
              <a:buFont typeface="Cambria"/>
              <a:buChar char="○"/>
              <a:defRPr b="0" i="0" sz="2000" u="none" cap="none" strike="noStrike">
                <a:solidFill>
                  <a:schemeClr val="dk2"/>
                </a:solidFill>
                <a:latin typeface="Cambria"/>
                <a:ea typeface="Cambria"/>
                <a:cs typeface="Cambria"/>
                <a:sym typeface="Cambria"/>
              </a:defRPr>
            </a:lvl2pPr>
            <a:lvl3pPr indent="-342900" lvl="2" marL="1371600" marR="0" rtl="0" algn="l">
              <a:lnSpc>
                <a:spcPct val="115000"/>
              </a:lnSpc>
              <a:spcBef>
                <a:spcPts val="1600"/>
              </a:spcBef>
              <a:spcAft>
                <a:spcPts val="0"/>
              </a:spcAft>
              <a:buClr>
                <a:schemeClr val="dk2"/>
              </a:buClr>
              <a:buSzPts val="1800"/>
              <a:buFont typeface="Cambria"/>
              <a:buChar char="■"/>
              <a:defRPr b="0" i="0" sz="1800" u="none" cap="none" strike="noStrike">
                <a:solidFill>
                  <a:schemeClr val="dk2"/>
                </a:solidFill>
                <a:latin typeface="Cambria"/>
                <a:ea typeface="Cambria"/>
                <a:cs typeface="Cambria"/>
                <a:sym typeface="Cambria"/>
              </a:defRPr>
            </a:lvl3pPr>
            <a:lvl4pPr indent="-317500" lvl="3" marL="18288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4pPr>
            <a:lvl5pPr indent="-317500" lvl="4" marL="22860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5pPr>
            <a:lvl6pPr indent="-317500" lvl="5" marL="27432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6pPr>
            <a:lvl7pPr indent="-317500" lvl="6" marL="32004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7pPr>
            <a:lvl8pPr indent="-317500" lvl="7" marL="36576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8pPr>
            <a:lvl9pPr indent="-317500" lvl="8" marL="4114800" marR="0" rtl="0" algn="l">
              <a:lnSpc>
                <a:spcPct val="115000"/>
              </a:lnSpc>
              <a:spcBef>
                <a:spcPts val="1600"/>
              </a:spcBef>
              <a:spcAft>
                <a:spcPts val="160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9pPr>
          </a:lstStyle>
          <a:p/>
        </p:txBody>
      </p:sp>
      <p:sp>
        <p:nvSpPr>
          <p:cNvPr id="58" name="Google Shape;58;g27c734d5e9e_0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g27c734d5e9e_0_60"/>
          <p:cNvPicPr preferRelativeResize="0"/>
          <p:nvPr/>
        </p:nvPicPr>
        <p:blipFill rotWithShape="1">
          <a:blip r:embed="rId1">
            <a:alphaModFix/>
          </a:blip>
          <a:srcRect b="0" l="0" r="0" t="0"/>
          <a:stretch/>
        </p:blipFill>
        <p:spPr>
          <a:xfrm>
            <a:off x="0" y="4573674"/>
            <a:ext cx="3686446" cy="572700"/>
          </a:xfrm>
          <a:prstGeom prst="rect">
            <a:avLst/>
          </a:prstGeom>
          <a:noFill/>
          <a:ln>
            <a:noFill/>
          </a:ln>
        </p:spPr>
      </p:pic>
      <p:sp>
        <p:nvSpPr>
          <p:cNvPr id="60" name="Google Shape;60;g27c734d5e9e_0_60"/>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105" name="Shape 105"/>
        <p:cNvGrpSpPr/>
        <p:nvPr/>
      </p:nvGrpSpPr>
      <p:grpSpPr>
        <a:xfrm>
          <a:off x="0" y="0"/>
          <a:ext cx="0" cy="0"/>
          <a:chOff x="0" y="0"/>
          <a:chExt cx="0" cy="0"/>
        </a:xfrm>
      </p:grpSpPr>
      <p:sp>
        <p:nvSpPr>
          <p:cNvPr id="106" name="Google Shape;106;g27c734d5e9e_0_227"/>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ED0E0E"/>
              </a:buClr>
              <a:buSzPts val="3600"/>
              <a:buFont typeface="Cambria"/>
              <a:buNone/>
              <a:defRPr b="1" i="0" sz="3600" u="none" cap="none" strike="noStrike">
                <a:solidFill>
                  <a:srgbClr val="ED0E0E"/>
                </a:solidFill>
                <a:latin typeface="Cambria"/>
                <a:ea typeface="Cambria"/>
                <a:cs typeface="Cambria"/>
                <a:sym typeface="Cambria"/>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107" name="Google Shape;107;g27c734d5e9e_0_227"/>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Cambria"/>
              <a:buChar char="●"/>
              <a:defRPr b="0" i="0" sz="2400" u="none" cap="none" strike="noStrike">
                <a:solidFill>
                  <a:schemeClr val="dk2"/>
                </a:solidFill>
                <a:latin typeface="Cambria"/>
                <a:ea typeface="Cambria"/>
                <a:cs typeface="Cambria"/>
                <a:sym typeface="Cambria"/>
              </a:defRPr>
            </a:lvl1pPr>
            <a:lvl2pPr indent="-355600" lvl="1" marL="914400" marR="0" rtl="0" algn="l">
              <a:lnSpc>
                <a:spcPct val="115000"/>
              </a:lnSpc>
              <a:spcBef>
                <a:spcPts val="1600"/>
              </a:spcBef>
              <a:spcAft>
                <a:spcPts val="0"/>
              </a:spcAft>
              <a:buClr>
                <a:schemeClr val="dk2"/>
              </a:buClr>
              <a:buSzPts val="2000"/>
              <a:buFont typeface="Cambria"/>
              <a:buChar char="○"/>
              <a:defRPr b="0" i="0" sz="2000" u="none" cap="none" strike="noStrike">
                <a:solidFill>
                  <a:schemeClr val="dk2"/>
                </a:solidFill>
                <a:latin typeface="Cambria"/>
                <a:ea typeface="Cambria"/>
                <a:cs typeface="Cambria"/>
                <a:sym typeface="Cambria"/>
              </a:defRPr>
            </a:lvl2pPr>
            <a:lvl3pPr indent="-342900" lvl="2" marL="1371600" marR="0" rtl="0" algn="l">
              <a:lnSpc>
                <a:spcPct val="115000"/>
              </a:lnSpc>
              <a:spcBef>
                <a:spcPts val="1600"/>
              </a:spcBef>
              <a:spcAft>
                <a:spcPts val="0"/>
              </a:spcAft>
              <a:buClr>
                <a:schemeClr val="dk2"/>
              </a:buClr>
              <a:buSzPts val="1800"/>
              <a:buFont typeface="Cambria"/>
              <a:buChar char="■"/>
              <a:defRPr b="0" i="0" sz="1800" u="none" cap="none" strike="noStrike">
                <a:solidFill>
                  <a:schemeClr val="dk2"/>
                </a:solidFill>
                <a:latin typeface="Cambria"/>
                <a:ea typeface="Cambria"/>
                <a:cs typeface="Cambria"/>
                <a:sym typeface="Cambria"/>
              </a:defRPr>
            </a:lvl3pPr>
            <a:lvl4pPr indent="-317500" lvl="3" marL="18288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4pPr>
            <a:lvl5pPr indent="-317500" lvl="4" marL="22860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5pPr>
            <a:lvl6pPr indent="-317500" lvl="5" marL="27432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6pPr>
            <a:lvl7pPr indent="-317500" lvl="6" marL="32004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7pPr>
            <a:lvl8pPr indent="-317500" lvl="7" marL="36576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8pPr>
            <a:lvl9pPr indent="-317500" lvl="8" marL="4114800" marR="0" rtl="0" algn="l">
              <a:lnSpc>
                <a:spcPct val="115000"/>
              </a:lnSpc>
              <a:spcBef>
                <a:spcPts val="1600"/>
              </a:spcBef>
              <a:spcAft>
                <a:spcPts val="160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9pPr>
          </a:lstStyle>
          <a:p/>
        </p:txBody>
      </p:sp>
      <p:sp>
        <p:nvSpPr>
          <p:cNvPr id="108" name="Google Shape;108;g27c734d5e9e_0_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g27c734d5e9e_0_227"/>
          <p:cNvPicPr preferRelativeResize="0"/>
          <p:nvPr/>
        </p:nvPicPr>
        <p:blipFill rotWithShape="1">
          <a:blip r:embed="rId1">
            <a:alphaModFix/>
          </a:blip>
          <a:srcRect b="0" l="0" r="0" t="0"/>
          <a:stretch/>
        </p:blipFill>
        <p:spPr>
          <a:xfrm>
            <a:off x="0" y="4573674"/>
            <a:ext cx="3686446" cy="572700"/>
          </a:xfrm>
          <a:prstGeom prst="rect">
            <a:avLst/>
          </a:prstGeom>
          <a:noFill/>
          <a:ln>
            <a:noFill/>
          </a:ln>
        </p:spPr>
      </p:pic>
      <p:sp>
        <p:nvSpPr>
          <p:cNvPr id="110" name="Google Shape;110;g27c734d5e9e_0_227"/>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s://help-nv.qsrinternational.com/14/win/Content/cases/cases.ht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hyperlink" Target="https://help-nv.qsrinternational.com/14/win/Content/vizualizations/charts.htm" TargetMode="External"/><Relationship Id="rId5" Type="http://schemas.openxmlformats.org/officeDocument/2006/relationships/hyperlink" Target="https://help-nv.qsrinternational.com/14/win/Content/vizualizations/hierarchy-charts.htm" TargetMode="External"/><Relationship Id="rId6" Type="http://schemas.openxmlformats.org/officeDocument/2006/relationships/hyperlink" Target="https://help-nv.qsrinternational.com/14/win/Content/vizualizations/explore-diagrams.htm" TargetMode="External"/><Relationship Id="rId7" Type="http://schemas.openxmlformats.org/officeDocument/2006/relationships/hyperlink" Target="https://help-nv.qsrinternational.com/14/win/Content/vizualizations/comparison-diagrams.htm" TargetMode="External"/><Relationship Id="rId8" Type="http://schemas.openxmlformats.org/officeDocument/2006/relationships/hyperlink" Target="https://help-nv.qsrinternational.com/14/win/Content/vizualizations/sociograms.ht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mailto:nulab.info@gmail.com" TargetMode="External"/><Relationship Id="rId4" Type="http://schemas.openxmlformats.org/officeDocument/2006/relationships/hyperlink" Target="https://bit.ly/SP24-Singer-Crim4949-Nvivo" TargetMode="External"/><Relationship Id="rId5" Type="http://schemas.openxmlformats.org/officeDocument/2006/relationships/hyperlink" Target="https://bit.ly/diti-feedb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me.northeastern.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
          <p:cNvSpPr txBox="1"/>
          <p:nvPr>
            <p:ph type="ctrTitle"/>
          </p:nvPr>
        </p:nvSpPr>
        <p:spPr>
          <a:xfrm>
            <a:off x="126000" y="524050"/>
            <a:ext cx="8892000" cy="172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 sz="4000">
                <a:solidFill>
                  <a:srgbClr val="FF0000"/>
                </a:solidFill>
                <a:latin typeface="Cambria"/>
                <a:ea typeface="Cambria"/>
                <a:cs typeface="Cambria"/>
                <a:sym typeface="Cambria"/>
              </a:rPr>
              <a:t>Introduction to </a:t>
            </a:r>
            <a:r>
              <a:rPr lang="en" sz="4000">
                <a:solidFill>
                  <a:srgbClr val="FF0000"/>
                </a:solidFill>
                <a:latin typeface="Cambria"/>
                <a:ea typeface="Cambria"/>
                <a:cs typeface="Cambria"/>
                <a:sym typeface="Cambria"/>
                <a:extLst>
                  <a:ext uri="http://customooxmlschemas.google.com/">
                    <go:slidesCustomData xmlns:go="http://customooxmlschemas.google.com/" textRoundtripDataId="0"/>
                  </a:ext>
                </a:extLst>
              </a:rPr>
              <a:t>NVivo</a:t>
            </a:r>
            <a:r>
              <a:rPr lang="en" sz="4000">
                <a:solidFill>
                  <a:srgbClr val="FF0000"/>
                </a:solidFill>
                <a:latin typeface="Cambria"/>
                <a:ea typeface="Cambria"/>
                <a:cs typeface="Cambria"/>
                <a:sym typeface="Cambria"/>
              </a:rPr>
              <a:t>: </a:t>
            </a:r>
            <a:endParaRPr sz="4000">
              <a:solidFill>
                <a:srgbClr val="FF0000"/>
              </a:solidFill>
              <a:latin typeface="Cambria"/>
              <a:ea typeface="Cambria"/>
              <a:cs typeface="Cambria"/>
              <a:sym typeface="Cambria"/>
            </a:endParaRPr>
          </a:p>
          <a:p>
            <a:pPr indent="0" lvl="0" marL="0" rtl="0" algn="ctr">
              <a:lnSpc>
                <a:spcPct val="100000"/>
              </a:lnSpc>
              <a:spcBef>
                <a:spcPts val="0"/>
              </a:spcBef>
              <a:spcAft>
                <a:spcPts val="0"/>
              </a:spcAft>
              <a:buSzPts val="5400"/>
              <a:buNone/>
            </a:pPr>
            <a:r>
              <a:rPr lang="en" sz="4000">
                <a:solidFill>
                  <a:srgbClr val="FF0000"/>
                </a:solidFill>
                <a:latin typeface="Cambria"/>
                <a:ea typeface="Cambria"/>
                <a:cs typeface="Cambria"/>
                <a:sym typeface="Cambria"/>
              </a:rPr>
              <a:t>Qualitative Coding for Text Analysis</a:t>
            </a:r>
            <a:endParaRPr sz="3500">
              <a:solidFill>
                <a:srgbClr val="FF0000"/>
              </a:solidFill>
              <a:latin typeface="Cambria"/>
              <a:ea typeface="Cambria"/>
              <a:cs typeface="Cambria"/>
              <a:sym typeface="Cambria"/>
            </a:endParaRPr>
          </a:p>
        </p:txBody>
      </p:sp>
      <p:sp>
        <p:nvSpPr>
          <p:cNvPr id="160" name="Google Shape;160;p1"/>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
        <p:nvSpPr>
          <p:cNvPr id="161" name="Google Shape;161;p1"/>
          <p:cNvSpPr txBox="1"/>
          <p:nvPr>
            <p:ph idx="1" type="subTitle"/>
          </p:nvPr>
        </p:nvSpPr>
        <p:spPr>
          <a:xfrm>
            <a:off x="1260950" y="2419350"/>
            <a:ext cx="6622200" cy="172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200">
                <a:latin typeface="Cambria"/>
                <a:ea typeface="Cambria"/>
                <a:cs typeface="Cambria"/>
                <a:sym typeface="Cambria"/>
              </a:rPr>
              <a:t>Taught by Sean P. Rogers</a:t>
            </a:r>
            <a:endParaRPr sz="2200">
              <a:latin typeface="Cambria"/>
              <a:ea typeface="Cambria"/>
              <a:cs typeface="Cambria"/>
              <a:sym typeface="Cambria"/>
            </a:endParaRPr>
          </a:p>
          <a:p>
            <a:pPr indent="0" lvl="0" marL="0" rtl="0" algn="ctr">
              <a:lnSpc>
                <a:spcPct val="100000"/>
              </a:lnSpc>
              <a:spcBef>
                <a:spcPts val="0"/>
              </a:spcBef>
              <a:spcAft>
                <a:spcPts val="0"/>
              </a:spcAft>
              <a:buSzPts val="2400"/>
              <a:buNone/>
            </a:pPr>
            <a:r>
              <a:rPr lang="en" sz="2200">
                <a:latin typeface="Cambria"/>
                <a:ea typeface="Cambria"/>
                <a:cs typeface="Cambria"/>
                <a:sym typeface="Cambria"/>
              </a:rPr>
              <a:t>Digital Integration Teaching Initiative</a:t>
            </a:r>
            <a:endParaRPr sz="2200">
              <a:latin typeface="Cambria"/>
              <a:ea typeface="Cambria"/>
              <a:cs typeface="Cambria"/>
              <a:sym typeface="Cambria"/>
            </a:endParaRPr>
          </a:p>
          <a:p>
            <a:pPr indent="0" lvl="0" marL="0" rtl="0" algn="l">
              <a:lnSpc>
                <a:spcPct val="100000"/>
              </a:lnSpc>
              <a:spcBef>
                <a:spcPts val="0"/>
              </a:spcBef>
              <a:spcAft>
                <a:spcPts val="0"/>
              </a:spcAft>
              <a:buSzPts val="2400"/>
              <a:buNone/>
            </a:pPr>
            <a:r>
              <a:t/>
            </a:r>
            <a:endParaRPr sz="2200">
              <a:latin typeface="Cambria"/>
              <a:ea typeface="Cambria"/>
              <a:cs typeface="Cambria"/>
              <a:sym typeface="Cambria"/>
            </a:endParaRPr>
          </a:p>
          <a:p>
            <a:pPr indent="0" lvl="0" marL="0" rtl="0" algn="ctr">
              <a:lnSpc>
                <a:spcPct val="100000"/>
              </a:lnSpc>
              <a:spcBef>
                <a:spcPts val="0"/>
              </a:spcBef>
              <a:spcAft>
                <a:spcPts val="0"/>
              </a:spcAft>
              <a:buSzPts val="2400"/>
              <a:buNone/>
            </a:pPr>
            <a:r>
              <a:rPr lang="en" sz="2200">
                <a:latin typeface="Cambria"/>
                <a:ea typeface="Cambria"/>
                <a:cs typeface="Cambria"/>
                <a:sym typeface="Cambria"/>
              </a:rPr>
              <a:t>CRIM 4949: Senior Capstone Project</a:t>
            </a:r>
            <a:endParaRPr sz="2200">
              <a:latin typeface="Cambria"/>
              <a:ea typeface="Cambria"/>
              <a:cs typeface="Cambria"/>
              <a:sym typeface="Cambria"/>
            </a:endParaRPr>
          </a:p>
          <a:p>
            <a:pPr indent="0" lvl="0" marL="0" rtl="0" algn="ctr">
              <a:lnSpc>
                <a:spcPct val="100000"/>
              </a:lnSpc>
              <a:spcBef>
                <a:spcPts val="0"/>
              </a:spcBef>
              <a:spcAft>
                <a:spcPts val="0"/>
              </a:spcAft>
              <a:buSzPts val="2400"/>
              <a:buNone/>
            </a:pPr>
            <a:r>
              <a:rPr lang="en" sz="2200">
                <a:latin typeface="Cambria"/>
                <a:ea typeface="Cambria"/>
                <a:cs typeface="Cambria"/>
                <a:sym typeface="Cambria"/>
              </a:rPr>
              <a:t>Simon Singer</a:t>
            </a:r>
            <a:endParaRPr sz="2200">
              <a:latin typeface="Cambria"/>
              <a:ea typeface="Cambria"/>
              <a:cs typeface="Cambria"/>
              <a:sym typeface="Cambria"/>
            </a:endParaRPr>
          </a:p>
          <a:p>
            <a:pPr indent="0" lvl="0" marL="0" rtl="0" algn="ctr">
              <a:lnSpc>
                <a:spcPct val="100000"/>
              </a:lnSpc>
              <a:spcBef>
                <a:spcPts val="0"/>
              </a:spcBef>
              <a:spcAft>
                <a:spcPts val="0"/>
              </a:spcAft>
              <a:buSzPts val="2400"/>
              <a:buNone/>
            </a:pPr>
            <a:r>
              <a:rPr lang="en" sz="2200">
                <a:latin typeface="Cambria"/>
                <a:ea typeface="Cambria"/>
                <a:cs typeface="Cambria"/>
                <a:sym typeface="Cambria"/>
              </a:rPr>
              <a:t>Fall 2024</a:t>
            </a:r>
            <a:endParaRPr sz="2200">
              <a:latin typeface="Cambria"/>
              <a:ea typeface="Cambria"/>
              <a:cs typeface="Cambria"/>
              <a:sym typeface="Cambria"/>
            </a:endParaRPr>
          </a:p>
          <a:p>
            <a:pPr indent="0" lvl="0" marL="0" rtl="0" algn="ctr">
              <a:lnSpc>
                <a:spcPct val="100000"/>
              </a:lnSpc>
              <a:spcBef>
                <a:spcPts val="0"/>
              </a:spcBef>
              <a:spcAft>
                <a:spcPts val="0"/>
              </a:spcAft>
              <a:buSzPts val="2400"/>
              <a:buNone/>
            </a:pPr>
            <a:r>
              <a:t/>
            </a:r>
            <a:endParaRPr>
              <a:latin typeface="Cambria"/>
              <a:ea typeface="Cambria"/>
              <a:cs typeface="Cambria"/>
              <a:sym typeface="Cambria"/>
            </a:endParaRPr>
          </a:p>
          <a:p>
            <a:pPr indent="0" lvl="0" marL="0" rtl="0" algn="ctr">
              <a:lnSpc>
                <a:spcPct val="100000"/>
              </a:lnSpc>
              <a:spcBef>
                <a:spcPts val="0"/>
              </a:spcBef>
              <a:spcAft>
                <a:spcPts val="0"/>
              </a:spcAft>
              <a:buSzPts val="2400"/>
              <a:buNone/>
            </a:pPr>
            <a:r>
              <a:t/>
            </a:r>
            <a:endParaRPr>
              <a:latin typeface="Cambria"/>
              <a:ea typeface="Cambria"/>
              <a:cs typeface="Cambria"/>
              <a:sym typeface="Cambria"/>
            </a:endParaRPr>
          </a:p>
          <a:p>
            <a:pPr indent="0" lvl="0" marL="0" rtl="0" algn="r">
              <a:lnSpc>
                <a:spcPct val="100000"/>
              </a:lnSpc>
              <a:spcBef>
                <a:spcPts val="0"/>
              </a:spcBef>
              <a:spcAft>
                <a:spcPts val="0"/>
              </a:spcAft>
              <a:buSzPts val="2400"/>
              <a:buNone/>
            </a:pPr>
            <a:r>
              <a:t/>
            </a:r>
            <a:endParaRPr sz="2400">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7c734d5e9e_0_292"/>
          <p:cNvSpPr txBox="1"/>
          <p:nvPr>
            <p:ph type="title"/>
          </p:nvPr>
        </p:nvSpPr>
        <p:spPr>
          <a:xfrm>
            <a:off x="311700" y="140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NVivo is </a:t>
            </a:r>
            <a:r>
              <a:rPr lang="en" u="sng">
                <a:extLst>
                  <a:ext uri="http://customooxmlschemas.google.com/">
                    <go:slidesCustomData xmlns:go="http://customooxmlschemas.google.com/" textRoundtripDataId="3"/>
                  </a:ext>
                </a:extLst>
              </a:rPr>
              <a:t>NOT</a:t>
            </a:r>
            <a:r>
              <a:rPr lang="en">
                <a:extLst>
                  <a:ext uri="http://customooxmlschemas.google.com/">
                    <go:slidesCustomData xmlns:go="http://customooxmlschemas.google.com/" textRoundtripDataId="4"/>
                  </a:ext>
                </a:extLst>
              </a:rPr>
              <a:t> </a:t>
            </a:r>
            <a:r>
              <a:rPr lang="en"/>
              <a:t>crossplatform friendly</a:t>
            </a:r>
            <a:endParaRPr/>
          </a:p>
        </p:txBody>
      </p:sp>
      <p:sp>
        <p:nvSpPr>
          <p:cNvPr id="214" name="Google Shape;214;g27c734d5e9e_0_292"/>
          <p:cNvSpPr txBox="1"/>
          <p:nvPr>
            <p:ph idx="1" type="body"/>
          </p:nvPr>
        </p:nvSpPr>
        <p:spPr>
          <a:xfrm>
            <a:off x="311700" y="863550"/>
            <a:ext cx="8520600" cy="37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The Mac and PC versions of Nvivo—as well as the version numbers—are different and have different file types. </a:t>
            </a:r>
            <a:endParaRPr/>
          </a:p>
          <a:p>
            <a:pPr indent="-381000" lvl="0" marL="457200" rtl="0" algn="l">
              <a:lnSpc>
                <a:spcPct val="115000"/>
              </a:lnSpc>
              <a:spcBef>
                <a:spcPts val="0"/>
              </a:spcBef>
              <a:spcAft>
                <a:spcPts val="0"/>
              </a:spcAft>
              <a:buSzPts val="2400"/>
              <a:buChar char="●"/>
            </a:pPr>
            <a:r>
              <a:rPr lang="en"/>
              <a:t>Mac NVivo projects end in .npvx and can only open that file project type</a:t>
            </a:r>
            <a:endParaRPr/>
          </a:p>
          <a:p>
            <a:pPr indent="-381000" lvl="0" marL="457200" rtl="0" algn="l">
              <a:lnSpc>
                <a:spcPct val="115000"/>
              </a:lnSpc>
              <a:spcBef>
                <a:spcPts val="0"/>
              </a:spcBef>
              <a:spcAft>
                <a:spcPts val="0"/>
              </a:spcAft>
              <a:buSzPts val="2400"/>
              <a:buChar char="●"/>
            </a:pPr>
            <a:r>
              <a:rPr lang="en"/>
              <a:t>Windows NVivo projects end in .npv, but can open both .npv </a:t>
            </a:r>
            <a:r>
              <a:rPr i="1" lang="en"/>
              <a:t>and</a:t>
            </a:r>
            <a:r>
              <a:rPr lang="en"/>
              <a:t> .npvx</a:t>
            </a:r>
            <a:endParaRPr/>
          </a:p>
          <a:p>
            <a:pPr indent="-381000" lvl="0" marL="457200" rtl="0" algn="l">
              <a:lnSpc>
                <a:spcPct val="115000"/>
              </a:lnSpc>
              <a:spcBef>
                <a:spcPts val="0"/>
              </a:spcBef>
              <a:spcAft>
                <a:spcPts val="0"/>
              </a:spcAft>
              <a:buSzPts val="2400"/>
              <a:buChar char="●"/>
            </a:pPr>
            <a:r>
              <a:rPr lang="en"/>
              <a:t>Version numbers (11, 12, 14) also impact which projects can be opened on which platform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7c734d5e9e_0_297"/>
          <p:cNvSpPr txBox="1"/>
          <p:nvPr>
            <p:ph type="title"/>
          </p:nvPr>
        </p:nvSpPr>
        <p:spPr>
          <a:xfrm>
            <a:off x="247000" y="92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extLst>
                  <a:ext uri="http://customooxmlschemas.google.com/">
                    <go:slidesCustomData xmlns:go="http://customooxmlschemas.google.com/" textRoundtripDataId="5"/>
                  </a:ext>
                </a:extLst>
              </a:rPr>
              <a:t>NVivo Vocabulary</a:t>
            </a:r>
            <a:endParaRPr/>
          </a:p>
        </p:txBody>
      </p:sp>
      <p:sp>
        <p:nvSpPr>
          <p:cNvPr id="220" name="Google Shape;220;g27c734d5e9e_0_297"/>
          <p:cNvSpPr txBox="1"/>
          <p:nvPr>
            <p:ph idx="1" type="body"/>
          </p:nvPr>
        </p:nvSpPr>
        <p:spPr>
          <a:xfrm>
            <a:off x="247000" y="664750"/>
            <a:ext cx="8520600" cy="7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Full definitions available on the </a:t>
            </a:r>
            <a:r>
              <a:rPr lang="en">
                <a:extLst>
                  <a:ext uri="http://customooxmlschemas.google.com/">
                    <go:slidesCustomData xmlns:go="http://customooxmlschemas.google.com/" textRoundtripDataId="6"/>
                  </a:ext>
                </a:extLst>
              </a:rPr>
              <a:t>handout</a:t>
            </a:r>
            <a:endParaRPr/>
          </a:p>
          <a:p>
            <a:pPr indent="0" lvl="0" marL="0" rtl="0" algn="l">
              <a:lnSpc>
                <a:spcPct val="115000"/>
              </a:lnSpc>
              <a:spcBef>
                <a:spcPts val="0"/>
              </a:spcBef>
              <a:spcAft>
                <a:spcPts val="0"/>
              </a:spcAft>
              <a:buSzPts val="2400"/>
              <a:buNone/>
            </a:pPr>
            <a:r>
              <a:t/>
            </a:r>
            <a:endParaRPr/>
          </a:p>
        </p:txBody>
      </p:sp>
      <p:sp>
        <p:nvSpPr>
          <p:cNvPr id="221" name="Google Shape;221;g27c734d5e9e_0_297"/>
          <p:cNvSpPr txBox="1"/>
          <p:nvPr>
            <p:ph idx="1" type="body"/>
          </p:nvPr>
        </p:nvSpPr>
        <p:spPr>
          <a:xfrm>
            <a:off x="152025" y="1080425"/>
            <a:ext cx="4428000" cy="3671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t>Data</a:t>
            </a:r>
            <a:r>
              <a:rPr lang="en" sz="2000"/>
              <a:t>: your research documents &amp; files </a:t>
            </a:r>
            <a:endParaRPr sz="2000"/>
          </a:p>
          <a:p>
            <a:pPr indent="-355600" lvl="0" marL="457200" rtl="0" algn="l">
              <a:lnSpc>
                <a:spcPct val="115000"/>
              </a:lnSpc>
              <a:spcBef>
                <a:spcPts val="0"/>
              </a:spcBef>
              <a:spcAft>
                <a:spcPts val="0"/>
              </a:spcAft>
              <a:buSzPts val="2000"/>
              <a:buChar char="●"/>
            </a:pPr>
            <a:r>
              <a:rPr b="1" lang="en" sz="2000"/>
              <a:t>Codes</a:t>
            </a:r>
            <a:r>
              <a:rPr lang="en" sz="2000"/>
              <a:t>: the ways to annotate the themes/concepts in your research. </a:t>
            </a:r>
            <a:endParaRPr sz="2000"/>
          </a:p>
          <a:p>
            <a:pPr indent="-355600" lvl="0" marL="457200" rtl="0" algn="l">
              <a:lnSpc>
                <a:spcPct val="115000"/>
              </a:lnSpc>
              <a:spcBef>
                <a:spcPts val="0"/>
              </a:spcBef>
              <a:spcAft>
                <a:spcPts val="0"/>
              </a:spcAft>
              <a:buSzPts val="2000"/>
              <a:buChar char="●"/>
            </a:pPr>
            <a:r>
              <a:rPr b="1" lang="en" sz="2000">
                <a:extLst>
                  <a:ext uri="http://customooxmlschemas.google.com/">
                    <go:slidesCustomData xmlns:go="http://customooxmlschemas.google.com/" textRoundtripDataId="7"/>
                  </a:ext>
                </a:extLst>
              </a:rPr>
              <a:t>Nodes</a:t>
            </a:r>
            <a:r>
              <a:rPr lang="en" sz="2000">
                <a:extLst>
                  <a:ext uri="http://customooxmlschemas.google.com/">
                    <go:slidesCustomData xmlns:go="http://customooxmlschemas.google.com/" textRoundtripDataId="8"/>
                  </a:ext>
                </a:extLst>
              </a:rPr>
              <a:t>: the themes/concepts that are user-created</a:t>
            </a:r>
            <a:r>
              <a:rPr lang="en" sz="2000"/>
              <a:t> (NVivo 12 and older only)</a:t>
            </a:r>
            <a:endParaRPr sz="2000"/>
          </a:p>
          <a:p>
            <a:pPr indent="-355600" lvl="0" marL="457200" rtl="0" algn="l">
              <a:lnSpc>
                <a:spcPct val="115000"/>
              </a:lnSpc>
              <a:spcBef>
                <a:spcPts val="0"/>
              </a:spcBef>
              <a:spcAft>
                <a:spcPts val="0"/>
              </a:spcAft>
              <a:buSzPts val="2000"/>
              <a:buChar char="●"/>
            </a:pPr>
            <a:r>
              <a:rPr b="1" lang="en" sz="2000"/>
              <a:t>Relationships</a:t>
            </a:r>
            <a:r>
              <a:rPr lang="en" sz="2000"/>
              <a:t>: coding connections between two data items</a:t>
            </a:r>
            <a:endParaRPr sz="2000"/>
          </a:p>
          <a:p>
            <a:pPr indent="0" lvl="0" marL="0" rtl="0" algn="l">
              <a:lnSpc>
                <a:spcPct val="115000"/>
              </a:lnSpc>
              <a:spcBef>
                <a:spcPts val="0"/>
              </a:spcBef>
              <a:spcAft>
                <a:spcPts val="0"/>
              </a:spcAft>
              <a:buSzPts val="2400"/>
              <a:buNone/>
            </a:pPr>
            <a:r>
              <a:t/>
            </a:r>
            <a:endParaRPr sz="2000"/>
          </a:p>
        </p:txBody>
      </p:sp>
      <p:sp>
        <p:nvSpPr>
          <p:cNvPr id="222" name="Google Shape;222;g27c734d5e9e_0_297"/>
          <p:cNvSpPr txBox="1"/>
          <p:nvPr>
            <p:ph idx="1" type="body"/>
          </p:nvPr>
        </p:nvSpPr>
        <p:spPr>
          <a:xfrm>
            <a:off x="4502150" y="1160425"/>
            <a:ext cx="4428000" cy="3005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b="1" lang="en" sz="2000"/>
              <a:t>Cases:</a:t>
            </a:r>
            <a:r>
              <a:rPr lang="en" sz="2000"/>
              <a:t> units of analysis for your research.</a:t>
            </a:r>
            <a:endParaRPr sz="2000"/>
          </a:p>
          <a:p>
            <a:pPr indent="-355600" lvl="0" marL="457200" rtl="0" algn="l">
              <a:lnSpc>
                <a:spcPct val="115000"/>
              </a:lnSpc>
              <a:spcBef>
                <a:spcPts val="0"/>
              </a:spcBef>
              <a:spcAft>
                <a:spcPts val="0"/>
              </a:spcAft>
              <a:buSzPts val="2000"/>
              <a:buChar char="●"/>
            </a:pPr>
            <a:r>
              <a:rPr b="1" lang="en" sz="2000"/>
              <a:t>Maps</a:t>
            </a:r>
            <a:r>
              <a:rPr lang="en" sz="2000"/>
              <a:t>: visualization tool to see connections between the cases and codes</a:t>
            </a:r>
            <a:endParaRPr sz="2000"/>
          </a:p>
          <a:p>
            <a:pPr indent="-355600" lvl="0" marL="457200" rtl="0" algn="l">
              <a:lnSpc>
                <a:spcPct val="115000"/>
              </a:lnSpc>
              <a:spcBef>
                <a:spcPts val="0"/>
              </a:spcBef>
              <a:spcAft>
                <a:spcPts val="0"/>
              </a:spcAft>
              <a:buSzPts val="2000"/>
              <a:buChar char="●"/>
            </a:pPr>
            <a:r>
              <a:rPr b="1" lang="en" sz="2000">
                <a:extLst>
                  <a:ext uri="http://customooxmlschemas.google.com/">
                    <go:slidesCustomData xmlns:go="http://customooxmlschemas.google.com/" textRoundtripDataId="9"/>
                  </a:ext>
                </a:extLst>
              </a:rPr>
              <a:t>Query</a:t>
            </a:r>
            <a:r>
              <a:rPr lang="en" sz="2000">
                <a:extLst>
                  <a:ext uri="http://customooxmlschemas.google.com/">
                    <go:slidesCustomData xmlns:go="http://customooxmlschemas.google.com/" textRoundtripDataId="10"/>
                  </a:ext>
                </a:extLst>
              </a:rPr>
              <a:t>: </a:t>
            </a:r>
            <a:r>
              <a:rPr lang="en" sz="2000"/>
              <a:t>a flexible way to explore and analyze your files, cases, and codes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7c734d5e9e_0_304"/>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Data</a:t>
            </a:r>
            <a:endParaRPr/>
          </a:p>
        </p:txBody>
      </p:sp>
      <p:sp>
        <p:nvSpPr>
          <p:cNvPr id="228" name="Google Shape;228;g27c734d5e9e_0_304"/>
          <p:cNvSpPr txBox="1"/>
          <p:nvPr>
            <p:ph idx="1" type="body"/>
          </p:nvPr>
        </p:nvSpPr>
        <p:spPr>
          <a:xfrm>
            <a:off x="311700" y="1028575"/>
            <a:ext cx="3546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The “Data” in NVivo are all the research materials you are using (scholarly articles, transcriptions, newspapers, research notes, etc.).</a:t>
            </a:r>
            <a:endParaRPr/>
          </a:p>
        </p:txBody>
      </p:sp>
      <p:sp>
        <p:nvSpPr>
          <p:cNvPr id="229" name="Google Shape;229;g27c734d5e9e_0_304"/>
          <p:cNvSpPr txBox="1"/>
          <p:nvPr>
            <p:ph idx="1" type="body"/>
          </p:nvPr>
        </p:nvSpPr>
        <p:spPr>
          <a:xfrm>
            <a:off x="4372675" y="2571750"/>
            <a:ext cx="4624200" cy="17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“Files” will be where you can access all the research materials you have imported into this project.</a:t>
            </a:r>
            <a:endParaRPr/>
          </a:p>
          <a:p>
            <a:pPr indent="0" lvl="0" marL="0" rtl="0" algn="l">
              <a:lnSpc>
                <a:spcPct val="115000"/>
              </a:lnSpc>
              <a:spcBef>
                <a:spcPts val="0"/>
              </a:spcBef>
              <a:spcAft>
                <a:spcPts val="0"/>
              </a:spcAft>
              <a:buSzPts val="2400"/>
              <a:buNone/>
            </a:pPr>
            <a:r>
              <a:t/>
            </a:r>
            <a:endParaRPr/>
          </a:p>
        </p:txBody>
      </p:sp>
      <p:pic>
        <p:nvPicPr>
          <p:cNvPr id="230" name="Google Shape;230;g27c734d5e9e_0_304"/>
          <p:cNvPicPr preferRelativeResize="0"/>
          <p:nvPr/>
        </p:nvPicPr>
        <p:blipFill rotWithShape="1">
          <a:blip r:embed="rId3">
            <a:alphaModFix/>
          </a:blip>
          <a:srcRect b="0" l="0" r="0" t="0"/>
          <a:stretch/>
        </p:blipFill>
        <p:spPr>
          <a:xfrm>
            <a:off x="4467300" y="505525"/>
            <a:ext cx="4033525" cy="18314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c734d5e9e_0_311"/>
          <p:cNvSpPr txBox="1"/>
          <p:nvPr>
            <p:ph type="title"/>
          </p:nvPr>
        </p:nvSpPr>
        <p:spPr>
          <a:xfrm>
            <a:off x="311700" y="140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Important Reminders</a:t>
            </a:r>
            <a:endParaRPr/>
          </a:p>
        </p:txBody>
      </p:sp>
      <p:sp>
        <p:nvSpPr>
          <p:cNvPr id="236" name="Google Shape;236;g27c734d5e9e_0_311"/>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NVivo can import all types of files, including .docx, .pdf, .doc, .csv, .png, .jpeg, .txt, video/audio files, and more. </a:t>
            </a:r>
            <a:endParaRPr/>
          </a:p>
          <a:p>
            <a:pPr indent="0" lvl="0" marL="0" rtl="0" algn="l">
              <a:lnSpc>
                <a:spcPct val="115000"/>
              </a:lnSpc>
              <a:spcBef>
                <a:spcPts val="0"/>
              </a:spcBef>
              <a:spcAft>
                <a:spcPts val="0"/>
              </a:spcAft>
              <a:buSzPts val="2400"/>
              <a:buNone/>
            </a:pPr>
            <a:r>
              <a:t/>
            </a:r>
            <a:endParaRPr/>
          </a:p>
          <a:p>
            <a:pPr indent="0" lvl="0" marL="0" rtl="0" algn="l">
              <a:lnSpc>
                <a:spcPct val="115000"/>
              </a:lnSpc>
              <a:spcBef>
                <a:spcPts val="0"/>
              </a:spcBef>
              <a:spcAft>
                <a:spcPts val="0"/>
              </a:spcAft>
              <a:buSzPts val="2400"/>
              <a:buNone/>
            </a:pPr>
            <a:r>
              <a:rPr lang="en"/>
              <a:t>You should always </a:t>
            </a:r>
            <a:r>
              <a:rPr b="1" lang="en"/>
              <a:t>save</a:t>
            </a:r>
            <a:r>
              <a:rPr lang="en"/>
              <a:t> your original documents on your local computer or in cloud storage, even if these documents are imported into NVivo. NVivo can store documents, but it is more of an organization and analysis tool, rather than a storage option. </a:t>
            </a:r>
            <a:endParaRPr/>
          </a:p>
          <a:p>
            <a:pPr indent="0" lvl="0" marL="0" rtl="0" algn="l">
              <a:lnSpc>
                <a:spcPct val="115000"/>
              </a:lnSpc>
              <a:spcBef>
                <a:spcPts val="0"/>
              </a:spcBef>
              <a:spcAft>
                <a:spcPts val="0"/>
              </a:spcAft>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7ce1839c47_0_2"/>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NCapture </a:t>
            </a:r>
            <a:endParaRPr/>
          </a:p>
        </p:txBody>
      </p:sp>
      <p:sp>
        <p:nvSpPr>
          <p:cNvPr id="242" name="Google Shape;242;g27ce1839c47_0_2"/>
          <p:cNvSpPr txBox="1"/>
          <p:nvPr>
            <p:ph idx="1" type="body"/>
          </p:nvPr>
        </p:nvSpPr>
        <p:spPr>
          <a:xfrm>
            <a:off x="196700" y="810325"/>
            <a:ext cx="5479800" cy="3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000"/>
              <a:t>NCapture is a free Chrome extension to capture web pages, online articles, Facebook and Youtube content and add annotations, memos, and codes. The captured content is saved as an NCapture file (.nvcx) which you can import into your NVivo project.</a:t>
            </a:r>
            <a:endParaRPr sz="2000"/>
          </a:p>
          <a:p>
            <a:pPr indent="0" lvl="0" marL="0" rtl="0" algn="l">
              <a:lnSpc>
                <a:spcPct val="115000"/>
              </a:lnSpc>
              <a:spcBef>
                <a:spcPts val="0"/>
              </a:spcBef>
              <a:spcAft>
                <a:spcPts val="0"/>
              </a:spcAft>
              <a:buSzPts val="2400"/>
              <a:buNone/>
            </a:pPr>
            <a:r>
              <a:rPr lang="en" sz="2000"/>
              <a:t>Please be mindful of obtaining consent for individual information you are capturing. Be aware of the current website terms and conditions when capturing data.</a:t>
            </a:r>
            <a:endParaRPr sz="2000"/>
          </a:p>
          <a:p>
            <a:pPr indent="0" lvl="0" marL="0" rtl="0" algn="l">
              <a:lnSpc>
                <a:spcPct val="115000"/>
              </a:lnSpc>
              <a:spcBef>
                <a:spcPts val="0"/>
              </a:spcBef>
              <a:spcAft>
                <a:spcPts val="0"/>
              </a:spcAft>
              <a:buSzPts val="2400"/>
              <a:buNone/>
            </a:pPr>
            <a:r>
              <a:t/>
            </a:r>
            <a:endParaRPr sz="2000"/>
          </a:p>
          <a:p>
            <a:pPr indent="0" lvl="0" marL="0" rtl="0" algn="l">
              <a:lnSpc>
                <a:spcPct val="100000"/>
              </a:lnSpc>
              <a:spcBef>
                <a:spcPts val="0"/>
              </a:spcBef>
              <a:spcAft>
                <a:spcPts val="0"/>
              </a:spcAft>
              <a:buSzPts val="2400"/>
              <a:buNone/>
            </a:pPr>
            <a:r>
              <a:t/>
            </a:r>
            <a:endParaRPr sz="2000"/>
          </a:p>
        </p:txBody>
      </p:sp>
      <p:pic>
        <p:nvPicPr>
          <p:cNvPr id="243" name="Google Shape;243;g27ce1839c47_0_2"/>
          <p:cNvPicPr preferRelativeResize="0"/>
          <p:nvPr/>
        </p:nvPicPr>
        <p:blipFill rotWithShape="1">
          <a:blip r:embed="rId3">
            <a:alphaModFix/>
          </a:blip>
          <a:srcRect b="0" l="0" r="0" t="0"/>
          <a:stretch/>
        </p:blipFill>
        <p:spPr>
          <a:xfrm>
            <a:off x="5453898" y="453250"/>
            <a:ext cx="3490266" cy="4114925"/>
          </a:xfrm>
          <a:prstGeom prst="rect">
            <a:avLst/>
          </a:prstGeom>
          <a:noFill/>
          <a:ln>
            <a:noFill/>
          </a:ln>
        </p:spPr>
      </p:pic>
      <p:sp>
        <p:nvSpPr>
          <p:cNvPr id="244" name="Google Shape;244;g27ce1839c47_0_2"/>
          <p:cNvSpPr txBox="1"/>
          <p:nvPr/>
        </p:nvSpPr>
        <p:spPr>
          <a:xfrm>
            <a:off x="6643100" y="1005700"/>
            <a:ext cx="18552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ED0E0E"/>
                </a:solidFill>
                <a:latin typeface="Arial"/>
                <a:ea typeface="Arial"/>
                <a:cs typeface="Arial"/>
                <a:sym typeface="Arial"/>
              </a:rPr>
              <a:t>Select a capture type.</a:t>
            </a:r>
            <a:endParaRPr b="0" i="0" sz="1400" u="none" cap="none" strike="noStrike">
              <a:solidFill>
                <a:srgbClr val="ED0E0E"/>
              </a:solidFill>
              <a:latin typeface="Cambria"/>
              <a:ea typeface="Cambria"/>
              <a:cs typeface="Cambria"/>
              <a:sym typeface="Cambria"/>
            </a:endParaRPr>
          </a:p>
        </p:txBody>
      </p:sp>
      <p:sp>
        <p:nvSpPr>
          <p:cNvPr id="245" name="Google Shape;245;g27ce1839c47_0_2"/>
          <p:cNvSpPr txBox="1"/>
          <p:nvPr/>
        </p:nvSpPr>
        <p:spPr>
          <a:xfrm>
            <a:off x="6471675" y="2027675"/>
            <a:ext cx="1794600" cy="25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ED0E0E"/>
                </a:solidFill>
                <a:highlight>
                  <a:srgbClr val="FFFFFF"/>
                </a:highlight>
                <a:latin typeface="Arial"/>
                <a:ea typeface="Arial"/>
                <a:cs typeface="Arial"/>
                <a:sym typeface="Arial"/>
              </a:rPr>
              <a:t>Review the file name</a:t>
            </a:r>
            <a:endParaRPr b="0" i="0" sz="1400" u="none" cap="none" strike="noStrike">
              <a:solidFill>
                <a:srgbClr val="ED0E0E"/>
              </a:solidFill>
              <a:latin typeface="Cambria"/>
              <a:ea typeface="Cambria"/>
              <a:cs typeface="Cambria"/>
              <a:sym typeface="Cambria"/>
            </a:endParaRPr>
          </a:p>
        </p:txBody>
      </p:sp>
      <p:sp>
        <p:nvSpPr>
          <p:cNvPr id="246" name="Google Shape;246;g27ce1839c47_0_2"/>
          <p:cNvSpPr txBox="1"/>
          <p:nvPr/>
        </p:nvSpPr>
        <p:spPr>
          <a:xfrm>
            <a:off x="7466075" y="2706675"/>
            <a:ext cx="1478100" cy="3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ED0E0E"/>
                </a:solidFill>
                <a:highlight>
                  <a:srgbClr val="FFFFFF"/>
                </a:highlight>
                <a:latin typeface="Arial"/>
                <a:ea typeface="Arial"/>
                <a:cs typeface="Arial"/>
                <a:sym typeface="Arial"/>
              </a:rPr>
              <a:t>Enter a short description or a memo</a:t>
            </a:r>
            <a:endParaRPr b="0" i="0" sz="1400" u="none" cap="none" strike="noStrike">
              <a:solidFill>
                <a:srgbClr val="ED0E0E"/>
              </a:solidFill>
              <a:latin typeface="Cambria"/>
              <a:ea typeface="Cambria"/>
              <a:cs typeface="Cambria"/>
              <a:sym typeface="Cambria"/>
            </a:endParaRPr>
          </a:p>
        </p:txBody>
      </p:sp>
      <p:sp>
        <p:nvSpPr>
          <p:cNvPr id="247" name="Google Shape;247;g27ce1839c47_0_2"/>
          <p:cNvSpPr txBox="1"/>
          <p:nvPr/>
        </p:nvSpPr>
        <p:spPr>
          <a:xfrm>
            <a:off x="6928875" y="3513575"/>
            <a:ext cx="1828800" cy="3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248" name="Google Shape;248;g27ce1839c47_0_2"/>
          <p:cNvSpPr txBox="1"/>
          <p:nvPr/>
        </p:nvSpPr>
        <p:spPr>
          <a:xfrm>
            <a:off x="6974575" y="3547875"/>
            <a:ext cx="1943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ED0E0E"/>
                </a:solidFill>
                <a:highlight>
                  <a:srgbClr val="FFFFFF"/>
                </a:highlight>
                <a:latin typeface="Arial"/>
                <a:ea typeface="Arial"/>
                <a:cs typeface="Arial"/>
                <a:sym typeface="Arial"/>
              </a:rPr>
              <a:t>Optionally, enter one or more codes</a:t>
            </a:r>
            <a:endParaRPr b="0" i="0" sz="1400" u="none" cap="none" strike="noStrike">
              <a:solidFill>
                <a:srgbClr val="ED0E0E"/>
              </a:solidFill>
              <a:latin typeface="Cambria"/>
              <a:ea typeface="Cambria"/>
              <a:cs typeface="Cambria"/>
              <a:sym typeface="Cambria"/>
            </a:endParaRPr>
          </a:p>
        </p:txBody>
      </p:sp>
      <p:sp>
        <p:nvSpPr>
          <p:cNvPr id="249" name="Google Shape;249;g27ce1839c47_0_2"/>
          <p:cNvSpPr txBox="1"/>
          <p:nvPr/>
        </p:nvSpPr>
        <p:spPr>
          <a:xfrm>
            <a:off x="6974575" y="4240725"/>
            <a:ext cx="1592400" cy="1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ED0E0E"/>
                </a:solidFill>
                <a:highlight>
                  <a:srgbClr val="FFFFFF"/>
                </a:highlight>
                <a:latin typeface="Arial"/>
                <a:ea typeface="Arial"/>
                <a:cs typeface="Arial"/>
                <a:sym typeface="Arial"/>
              </a:rPr>
              <a:t>Click Capture.</a:t>
            </a:r>
            <a:endParaRPr b="0" i="0" sz="1400" u="none" cap="none" strike="noStrike">
              <a:solidFill>
                <a:srgbClr val="ED0E0E"/>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847f109a8a_0_0"/>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Ethical Considerations</a:t>
            </a:r>
            <a:endParaRPr/>
          </a:p>
        </p:txBody>
      </p:sp>
      <p:sp>
        <p:nvSpPr>
          <p:cNvPr id="255" name="Google Shape;255;g2847f109a8a_0_0"/>
          <p:cNvSpPr txBox="1"/>
          <p:nvPr>
            <p:ph idx="1" type="body"/>
          </p:nvPr>
        </p:nvSpPr>
        <p:spPr>
          <a:xfrm>
            <a:off x="0" y="810325"/>
            <a:ext cx="9144000" cy="2925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
              <a:t>Contextual Privacy</a:t>
            </a:r>
            <a:endParaRPr b="1"/>
          </a:p>
          <a:p>
            <a:pPr indent="-355600" lvl="1" marL="914400" rtl="0" algn="l">
              <a:lnSpc>
                <a:spcPct val="115000"/>
              </a:lnSpc>
              <a:spcBef>
                <a:spcPts val="0"/>
              </a:spcBef>
              <a:spcAft>
                <a:spcPts val="0"/>
              </a:spcAft>
              <a:buSzPts val="2000"/>
              <a:buChar char="○"/>
            </a:pPr>
            <a:r>
              <a:rPr lang="en"/>
              <a:t>When we think about privacy online we want to think of it as contextual. What someone might be comfortable saying in one context might not be something they’re okay saying to a researcher.</a:t>
            </a:r>
            <a:endParaRPr/>
          </a:p>
          <a:p>
            <a:pPr indent="-381000" lvl="0" marL="457200" rtl="0" algn="l">
              <a:lnSpc>
                <a:spcPct val="115000"/>
              </a:lnSpc>
              <a:spcBef>
                <a:spcPts val="0"/>
              </a:spcBef>
              <a:spcAft>
                <a:spcPts val="0"/>
              </a:spcAft>
              <a:buSzPts val="2400"/>
              <a:buChar char="●"/>
            </a:pPr>
            <a:r>
              <a:rPr b="1" lang="en"/>
              <a:t>Keeping People Safe</a:t>
            </a:r>
            <a:endParaRPr b="1"/>
          </a:p>
          <a:p>
            <a:pPr indent="-355600" lvl="1" marL="914400" rtl="0" algn="l">
              <a:lnSpc>
                <a:spcPct val="115000"/>
              </a:lnSpc>
              <a:spcBef>
                <a:spcPts val="0"/>
              </a:spcBef>
              <a:spcAft>
                <a:spcPts val="0"/>
              </a:spcAft>
              <a:buSzPts val="2000"/>
              <a:buChar char="○"/>
            </a:pPr>
            <a:r>
              <a:rPr lang="en"/>
              <a:t>It is risky to publicize the username, profile picture, or exact text of a social media post or profile.</a:t>
            </a:r>
            <a:endParaRPr/>
          </a:p>
          <a:p>
            <a:pPr indent="-355600" lvl="1" marL="914400" rtl="0" algn="l">
              <a:lnSpc>
                <a:spcPct val="115000"/>
              </a:lnSpc>
              <a:spcBef>
                <a:spcPts val="0"/>
              </a:spcBef>
              <a:spcAft>
                <a:spcPts val="0"/>
              </a:spcAft>
              <a:buSzPts val="2000"/>
              <a:buChar char="○"/>
            </a:pPr>
            <a:r>
              <a:rPr lang="en"/>
              <a:t>To show example posts etc, you can make up your own or heavily redact them.</a:t>
            </a:r>
            <a:endParaRPr/>
          </a:p>
          <a:p>
            <a:pPr indent="457200" lvl="0" marL="0" rtl="0" algn="l">
              <a:lnSpc>
                <a:spcPct val="115000"/>
              </a:lnSpc>
              <a:spcBef>
                <a:spcPts val="0"/>
              </a:spcBef>
              <a:spcAft>
                <a:spcPts val="0"/>
              </a:spcAft>
              <a:buSzPts val="2400"/>
              <a:buNone/>
            </a:pPr>
            <a:r>
              <a:rPr lang="en"/>
              <a:t>What information would you be comfortable with sharing?</a:t>
            </a:r>
            <a:endParaRPr/>
          </a:p>
          <a:p>
            <a:pPr indent="0" lvl="0" marL="0" rtl="0" algn="l">
              <a:lnSpc>
                <a:spcPct val="115000"/>
              </a:lnSpc>
              <a:spcBef>
                <a:spcPts val="0"/>
              </a:spcBef>
              <a:spcAft>
                <a:spcPts val="0"/>
              </a:spcAft>
              <a:buSzPts val="2400"/>
              <a:buNone/>
            </a:pPr>
            <a:r>
              <a:t/>
            </a:r>
            <a:endParaRPr/>
          </a:p>
          <a:p>
            <a:pPr indent="0" lvl="0" marL="0" rtl="0" algn="l">
              <a:lnSpc>
                <a:spcPct val="115000"/>
              </a:lnSpc>
              <a:spcBef>
                <a:spcPts val="0"/>
              </a:spcBef>
              <a:spcAft>
                <a:spcPts val="0"/>
              </a:spcAft>
              <a:buSzPts val="2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27c734d5e9e_0_316"/>
          <p:cNvPicPr preferRelativeResize="0"/>
          <p:nvPr/>
        </p:nvPicPr>
        <p:blipFill rotWithShape="1">
          <a:blip r:embed="rId3">
            <a:alphaModFix/>
          </a:blip>
          <a:srcRect b="0" l="0" r="0" t="0"/>
          <a:stretch/>
        </p:blipFill>
        <p:spPr>
          <a:xfrm>
            <a:off x="2373475" y="1455825"/>
            <a:ext cx="6306061" cy="2435700"/>
          </a:xfrm>
          <a:prstGeom prst="rect">
            <a:avLst/>
          </a:prstGeom>
          <a:noFill/>
          <a:ln>
            <a:noFill/>
          </a:ln>
        </p:spPr>
      </p:pic>
      <p:sp>
        <p:nvSpPr>
          <p:cNvPr id="261" name="Google Shape;261;g27c734d5e9e_0_316"/>
          <p:cNvSpPr txBox="1"/>
          <p:nvPr>
            <p:ph type="title"/>
          </p:nvPr>
        </p:nvSpPr>
        <p:spPr>
          <a:xfrm>
            <a:off x="155850" y="189100"/>
            <a:ext cx="8832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Anatomy of NVivo: Opening on Windows</a:t>
            </a:r>
            <a:endParaRPr/>
          </a:p>
        </p:txBody>
      </p:sp>
      <p:sp>
        <p:nvSpPr>
          <p:cNvPr id="262" name="Google Shape;262;g27c734d5e9e_0_316"/>
          <p:cNvSpPr txBox="1"/>
          <p:nvPr/>
        </p:nvSpPr>
        <p:spPr>
          <a:xfrm>
            <a:off x="670538" y="1269425"/>
            <a:ext cx="1358700" cy="8325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recent projects you opened</a:t>
            </a:r>
            <a:endParaRPr b="0" i="0" sz="1400" u="none" cap="none" strike="noStrike">
              <a:solidFill>
                <a:srgbClr val="000000"/>
              </a:solidFill>
              <a:latin typeface="Cambria"/>
              <a:ea typeface="Cambria"/>
              <a:cs typeface="Cambria"/>
              <a:sym typeface="Cambria"/>
            </a:endParaRPr>
          </a:p>
        </p:txBody>
      </p:sp>
      <p:sp>
        <p:nvSpPr>
          <p:cNvPr id="263" name="Google Shape;263;g27c734d5e9e_0_316"/>
          <p:cNvSpPr txBox="1"/>
          <p:nvPr/>
        </p:nvSpPr>
        <p:spPr>
          <a:xfrm>
            <a:off x="4859488" y="1194425"/>
            <a:ext cx="2595600" cy="6111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Create a new </a:t>
            </a:r>
            <a:r>
              <a:rPr b="1" i="0" lang="en" sz="1400" u="none" cap="none" strike="noStrike">
                <a:solidFill>
                  <a:srgbClr val="000000"/>
                </a:solidFill>
                <a:latin typeface="Cambria"/>
                <a:ea typeface="Cambria"/>
                <a:cs typeface="Cambria"/>
                <a:sym typeface="Cambria"/>
              </a:rPr>
              <a:t>project</a:t>
            </a:r>
            <a:r>
              <a:rPr b="0" i="0" lang="en" sz="1400" u="none" cap="none" strike="noStrike">
                <a:solidFill>
                  <a:srgbClr val="000000"/>
                </a:solidFill>
                <a:latin typeface="Cambria"/>
                <a:ea typeface="Cambria"/>
                <a:cs typeface="Cambria"/>
                <a:sym typeface="Cambria"/>
              </a:rPr>
              <a:t> (stores all your documents, codes, etc) </a:t>
            </a:r>
            <a:endParaRPr b="0" i="0" sz="1400" u="none" cap="none" strike="noStrike">
              <a:solidFill>
                <a:srgbClr val="000000"/>
              </a:solidFill>
              <a:latin typeface="Cambria"/>
              <a:ea typeface="Cambria"/>
              <a:cs typeface="Cambria"/>
              <a:sym typeface="Cambria"/>
            </a:endParaRPr>
          </a:p>
        </p:txBody>
      </p:sp>
      <p:sp>
        <p:nvSpPr>
          <p:cNvPr id="264" name="Google Shape;264;g27c734d5e9e_0_316"/>
          <p:cNvSpPr txBox="1"/>
          <p:nvPr/>
        </p:nvSpPr>
        <p:spPr>
          <a:xfrm>
            <a:off x="670550" y="2266200"/>
            <a:ext cx="1358700" cy="8325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Open another project that is not recent</a:t>
            </a:r>
            <a:endParaRPr b="0" i="0" sz="1400" u="none" cap="none" strike="noStrike">
              <a:solidFill>
                <a:srgbClr val="000000"/>
              </a:solidFill>
              <a:latin typeface="Cambria"/>
              <a:ea typeface="Cambria"/>
              <a:cs typeface="Cambria"/>
              <a:sym typeface="Cambria"/>
            </a:endParaRPr>
          </a:p>
        </p:txBody>
      </p:sp>
      <p:sp>
        <p:nvSpPr>
          <p:cNvPr id="265" name="Google Shape;265;g27c734d5e9e_0_316"/>
          <p:cNvSpPr txBox="1"/>
          <p:nvPr/>
        </p:nvSpPr>
        <p:spPr>
          <a:xfrm>
            <a:off x="670538" y="3175275"/>
            <a:ext cx="1358700" cy="11313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version number (you should have version </a:t>
            </a:r>
            <a:r>
              <a:rPr b="1" i="0" lang="en" sz="1400" u="none" cap="none" strike="noStrike">
                <a:solidFill>
                  <a:srgbClr val="000000"/>
                </a:solidFill>
                <a:latin typeface="Cambria"/>
                <a:ea typeface="Cambria"/>
                <a:cs typeface="Cambria"/>
                <a:sym typeface="Cambria"/>
              </a:rPr>
              <a:t>12 or 14</a:t>
            </a:r>
            <a:r>
              <a:rPr b="0" i="0" lang="en" sz="14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p:txBody>
      </p:sp>
      <p:sp>
        <p:nvSpPr>
          <p:cNvPr id="266" name="Google Shape;266;g27c734d5e9e_0_316"/>
          <p:cNvSpPr/>
          <p:nvPr/>
        </p:nvSpPr>
        <p:spPr>
          <a:xfrm>
            <a:off x="2434688" y="3590325"/>
            <a:ext cx="1712100" cy="30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7c734d5e9e_0_316"/>
          <p:cNvSpPr/>
          <p:nvPr/>
        </p:nvSpPr>
        <p:spPr>
          <a:xfrm>
            <a:off x="2373463" y="1878000"/>
            <a:ext cx="2221500" cy="90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27c734d5e9e_0_316"/>
          <p:cNvSpPr/>
          <p:nvPr/>
        </p:nvSpPr>
        <p:spPr>
          <a:xfrm>
            <a:off x="2373475" y="2877300"/>
            <a:ext cx="1712100" cy="30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7c734d5e9e_0_316"/>
          <p:cNvSpPr/>
          <p:nvPr/>
        </p:nvSpPr>
        <p:spPr>
          <a:xfrm>
            <a:off x="4885525" y="2266200"/>
            <a:ext cx="1072800" cy="61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7c734d5e9e_0_329"/>
          <p:cNvSpPr txBox="1"/>
          <p:nvPr>
            <p:ph type="title"/>
          </p:nvPr>
        </p:nvSpPr>
        <p:spPr>
          <a:xfrm>
            <a:off x="311700" y="113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Anatomy of NVivo: Opening on Macs</a:t>
            </a:r>
            <a:endParaRPr/>
          </a:p>
        </p:txBody>
      </p:sp>
      <p:pic>
        <p:nvPicPr>
          <p:cNvPr id="275" name="Google Shape;275;g27c734d5e9e_0_329"/>
          <p:cNvPicPr preferRelativeResize="0"/>
          <p:nvPr/>
        </p:nvPicPr>
        <p:blipFill rotWithShape="1">
          <a:blip r:embed="rId3">
            <a:alphaModFix/>
          </a:blip>
          <a:srcRect b="3148" l="0" r="0" t="3139"/>
          <a:stretch/>
        </p:blipFill>
        <p:spPr>
          <a:xfrm>
            <a:off x="1761000" y="1230350"/>
            <a:ext cx="5526951" cy="3053751"/>
          </a:xfrm>
          <a:prstGeom prst="rect">
            <a:avLst/>
          </a:prstGeom>
          <a:noFill/>
          <a:ln>
            <a:noFill/>
          </a:ln>
        </p:spPr>
      </p:pic>
      <p:sp>
        <p:nvSpPr>
          <p:cNvPr id="276" name="Google Shape;276;g27c734d5e9e_0_329"/>
          <p:cNvSpPr/>
          <p:nvPr/>
        </p:nvSpPr>
        <p:spPr>
          <a:xfrm>
            <a:off x="2191741" y="2240701"/>
            <a:ext cx="2561100" cy="662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27c734d5e9e_0_329"/>
          <p:cNvSpPr/>
          <p:nvPr/>
        </p:nvSpPr>
        <p:spPr>
          <a:xfrm>
            <a:off x="4993209" y="2144620"/>
            <a:ext cx="2389800" cy="1225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27c734d5e9e_0_329"/>
          <p:cNvSpPr/>
          <p:nvPr/>
        </p:nvSpPr>
        <p:spPr>
          <a:xfrm>
            <a:off x="4993200" y="1319777"/>
            <a:ext cx="2178000" cy="344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27c734d5e9e_0_329"/>
          <p:cNvSpPr txBox="1"/>
          <p:nvPr/>
        </p:nvSpPr>
        <p:spPr>
          <a:xfrm>
            <a:off x="226725" y="2253050"/>
            <a:ext cx="1358700" cy="1319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version number (you should have version </a:t>
            </a:r>
            <a:r>
              <a:rPr b="1" i="0" lang="en" sz="1400" u="none" cap="none" strike="noStrike">
                <a:solidFill>
                  <a:srgbClr val="000000"/>
                </a:solidFill>
                <a:latin typeface="Cambria"/>
                <a:ea typeface="Cambria"/>
                <a:cs typeface="Cambria"/>
                <a:sym typeface="Cambria"/>
              </a:rPr>
              <a:t>12 or 14</a:t>
            </a:r>
            <a:r>
              <a:rPr b="0" i="0" lang="en" sz="14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p:txBody>
      </p:sp>
      <p:sp>
        <p:nvSpPr>
          <p:cNvPr id="280" name="Google Shape;280;g27c734d5e9e_0_329"/>
          <p:cNvSpPr txBox="1"/>
          <p:nvPr/>
        </p:nvSpPr>
        <p:spPr>
          <a:xfrm>
            <a:off x="7383000" y="913725"/>
            <a:ext cx="1691100" cy="10035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Create a new </a:t>
            </a:r>
            <a:r>
              <a:rPr b="1" i="0" lang="en" sz="1400" u="none" cap="none" strike="noStrike">
                <a:solidFill>
                  <a:srgbClr val="000000"/>
                </a:solidFill>
                <a:latin typeface="Cambria"/>
                <a:ea typeface="Cambria"/>
                <a:cs typeface="Cambria"/>
                <a:sym typeface="Cambria"/>
              </a:rPr>
              <a:t>project</a:t>
            </a:r>
            <a:r>
              <a:rPr b="0" i="0" lang="en" sz="1400" u="none" cap="none" strike="noStrike">
                <a:solidFill>
                  <a:srgbClr val="000000"/>
                </a:solidFill>
                <a:latin typeface="Cambria"/>
                <a:ea typeface="Cambria"/>
                <a:cs typeface="Cambria"/>
                <a:sym typeface="Cambria"/>
              </a:rPr>
              <a:t> (stores all your documents, codes, etc) </a:t>
            </a:r>
            <a:endParaRPr b="0" i="0" sz="1400" u="none" cap="none" strike="noStrike">
              <a:solidFill>
                <a:srgbClr val="000000"/>
              </a:solidFill>
              <a:latin typeface="Cambria"/>
              <a:ea typeface="Cambria"/>
              <a:cs typeface="Cambria"/>
              <a:sym typeface="Cambria"/>
            </a:endParaRPr>
          </a:p>
        </p:txBody>
      </p:sp>
      <p:sp>
        <p:nvSpPr>
          <p:cNvPr id="281" name="Google Shape;281;g27c734d5e9e_0_329"/>
          <p:cNvSpPr txBox="1"/>
          <p:nvPr/>
        </p:nvSpPr>
        <p:spPr>
          <a:xfrm>
            <a:off x="7463525" y="2255475"/>
            <a:ext cx="1206300" cy="8328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recent projects you opened</a:t>
            </a:r>
            <a:endParaRPr b="0" i="0" sz="1400" u="none" cap="none" strike="noStrike">
              <a:solidFill>
                <a:srgbClr val="000000"/>
              </a:solidFill>
              <a:latin typeface="Cambria"/>
              <a:ea typeface="Cambria"/>
              <a:cs typeface="Cambria"/>
              <a:sym typeface="Cambria"/>
            </a:endParaRPr>
          </a:p>
        </p:txBody>
      </p:sp>
      <p:sp>
        <p:nvSpPr>
          <p:cNvPr id="282" name="Google Shape;282;g27c734d5e9e_0_329"/>
          <p:cNvSpPr txBox="1"/>
          <p:nvPr/>
        </p:nvSpPr>
        <p:spPr>
          <a:xfrm>
            <a:off x="7463525" y="3426525"/>
            <a:ext cx="1432800" cy="8328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Open another project that is not recent</a:t>
            </a:r>
            <a:endParaRPr b="0" i="0" sz="1400" u="none" cap="none" strike="noStrike">
              <a:solidFill>
                <a:srgbClr val="000000"/>
              </a:solidFill>
              <a:latin typeface="Cambria"/>
              <a:ea typeface="Cambria"/>
              <a:cs typeface="Cambria"/>
              <a:sym typeface="Cambria"/>
            </a:endParaRPr>
          </a:p>
        </p:txBody>
      </p:sp>
      <p:sp>
        <p:nvSpPr>
          <p:cNvPr id="283" name="Google Shape;283;g27c734d5e9e_0_329"/>
          <p:cNvSpPr/>
          <p:nvPr/>
        </p:nvSpPr>
        <p:spPr>
          <a:xfrm>
            <a:off x="4993199" y="4017975"/>
            <a:ext cx="1206300" cy="266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27c734d5e9e_0_342"/>
          <p:cNvPicPr preferRelativeResize="0"/>
          <p:nvPr/>
        </p:nvPicPr>
        <p:blipFill rotWithShape="1">
          <a:blip r:embed="rId3">
            <a:alphaModFix/>
          </a:blip>
          <a:srcRect b="0" l="0" r="0" t="0"/>
          <a:stretch/>
        </p:blipFill>
        <p:spPr>
          <a:xfrm>
            <a:off x="1282400" y="991500"/>
            <a:ext cx="6192266" cy="3262349"/>
          </a:xfrm>
          <a:prstGeom prst="rect">
            <a:avLst/>
          </a:prstGeom>
          <a:noFill/>
          <a:ln>
            <a:noFill/>
          </a:ln>
        </p:spPr>
      </p:pic>
      <p:sp>
        <p:nvSpPr>
          <p:cNvPr id="289" name="Google Shape;289;g27c734d5e9e_0_342"/>
          <p:cNvSpPr txBox="1"/>
          <p:nvPr>
            <p:ph type="title"/>
          </p:nvPr>
        </p:nvSpPr>
        <p:spPr>
          <a:xfrm>
            <a:off x="196350" y="0"/>
            <a:ext cx="8751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Anatomy of NVivo: Projects on Windows</a:t>
            </a:r>
            <a:endParaRPr/>
          </a:p>
        </p:txBody>
      </p:sp>
      <p:sp>
        <p:nvSpPr>
          <p:cNvPr id="290" name="Google Shape;290;g27c734d5e9e_0_342"/>
          <p:cNvSpPr txBox="1"/>
          <p:nvPr/>
        </p:nvSpPr>
        <p:spPr>
          <a:xfrm>
            <a:off x="0" y="1798325"/>
            <a:ext cx="1294500" cy="10230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Menu to access files, codes, cases, notes, etc.</a:t>
            </a:r>
            <a:endParaRPr b="0" i="0" sz="1400" u="none" cap="none" strike="noStrike">
              <a:solidFill>
                <a:srgbClr val="000000"/>
              </a:solidFill>
              <a:latin typeface="Cambria"/>
              <a:ea typeface="Cambria"/>
              <a:cs typeface="Cambria"/>
              <a:sym typeface="Cambria"/>
            </a:endParaRPr>
          </a:p>
        </p:txBody>
      </p:sp>
      <p:sp>
        <p:nvSpPr>
          <p:cNvPr id="291" name="Google Shape;291;g27c734d5e9e_0_342"/>
          <p:cNvSpPr txBox="1"/>
          <p:nvPr/>
        </p:nvSpPr>
        <p:spPr>
          <a:xfrm>
            <a:off x="2687525" y="605988"/>
            <a:ext cx="2375100" cy="3522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Toolbar to access functions</a:t>
            </a:r>
            <a:endParaRPr b="0" i="0" sz="1400" u="none" cap="none" strike="noStrike">
              <a:solidFill>
                <a:srgbClr val="000000"/>
              </a:solidFill>
              <a:latin typeface="Cambria"/>
              <a:ea typeface="Cambria"/>
              <a:cs typeface="Cambria"/>
              <a:sym typeface="Cambria"/>
            </a:endParaRPr>
          </a:p>
        </p:txBody>
      </p:sp>
      <p:sp>
        <p:nvSpPr>
          <p:cNvPr id="292" name="Google Shape;292;g27c734d5e9e_0_342"/>
          <p:cNvSpPr txBox="1"/>
          <p:nvPr/>
        </p:nvSpPr>
        <p:spPr>
          <a:xfrm>
            <a:off x="7773150" y="1704700"/>
            <a:ext cx="1294500" cy="18513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window that will open  the files, queries, etc. You can annotate documents here.</a:t>
            </a:r>
            <a:endParaRPr b="0" i="0" sz="1400" u="none" cap="none" strike="noStrike">
              <a:solidFill>
                <a:srgbClr val="000000"/>
              </a:solidFill>
              <a:latin typeface="Cambria"/>
              <a:ea typeface="Cambria"/>
              <a:cs typeface="Cambria"/>
              <a:sym typeface="Cambria"/>
            </a:endParaRPr>
          </a:p>
        </p:txBody>
      </p:sp>
      <p:sp>
        <p:nvSpPr>
          <p:cNvPr id="293" name="Google Shape;293;g27c734d5e9e_0_342"/>
          <p:cNvSpPr txBox="1"/>
          <p:nvPr/>
        </p:nvSpPr>
        <p:spPr>
          <a:xfrm>
            <a:off x="2764225" y="4287150"/>
            <a:ext cx="1974900" cy="3522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List of codes, files, etc.</a:t>
            </a:r>
            <a:endParaRPr b="0" i="0" sz="1400" u="none" cap="none" strike="noStrike">
              <a:solidFill>
                <a:srgbClr val="000000"/>
              </a:solidFill>
              <a:latin typeface="Cambria"/>
              <a:ea typeface="Cambria"/>
              <a:cs typeface="Cambria"/>
              <a:sym typeface="Cambria"/>
            </a:endParaRPr>
          </a:p>
        </p:txBody>
      </p:sp>
      <p:sp>
        <p:nvSpPr>
          <p:cNvPr id="294" name="Google Shape;294;g27c734d5e9e_0_342"/>
          <p:cNvSpPr/>
          <p:nvPr/>
        </p:nvSpPr>
        <p:spPr>
          <a:xfrm>
            <a:off x="1282400" y="991500"/>
            <a:ext cx="1589400" cy="320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7c734d5e9e_0_342"/>
          <p:cNvSpPr/>
          <p:nvPr/>
        </p:nvSpPr>
        <p:spPr>
          <a:xfrm>
            <a:off x="2931325" y="978525"/>
            <a:ext cx="4663800" cy="44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27c734d5e9e_0_342"/>
          <p:cNvSpPr/>
          <p:nvPr/>
        </p:nvSpPr>
        <p:spPr>
          <a:xfrm>
            <a:off x="2931325" y="1485800"/>
            <a:ext cx="1640700" cy="270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7c734d5e9e_0_342"/>
          <p:cNvSpPr/>
          <p:nvPr/>
        </p:nvSpPr>
        <p:spPr>
          <a:xfrm>
            <a:off x="4572000" y="1439700"/>
            <a:ext cx="3150000" cy="270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27c734d5e9e_0_355"/>
          <p:cNvPicPr preferRelativeResize="0"/>
          <p:nvPr/>
        </p:nvPicPr>
        <p:blipFill rotWithShape="1">
          <a:blip r:embed="rId3">
            <a:alphaModFix/>
          </a:blip>
          <a:srcRect b="0" l="0" r="0" t="0"/>
          <a:stretch/>
        </p:blipFill>
        <p:spPr>
          <a:xfrm>
            <a:off x="1362727" y="1076675"/>
            <a:ext cx="6291451" cy="3182600"/>
          </a:xfrm>
          <a:prstGeom prst="rect">
            <a:avLst/>
          </a:prstGeom>
          <a:noFill/>
          <a:ln>
            <a:noFill/>
          </a:ln>
        </p:spPr>
      </p:pic>
      <p:sp>
        <p:nvSpPr>
          <p:cNvPr id="303" name="Google Shape;303;g27c734d5e9e_0_35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Anatomy of NVivo: Projects on Macs</a:t>
            </a:r>
            <a:endParaRPr/>
          </a:p>
        </p:txBody>
      </p:sp>
      <p:sp>
        <p:nvSpPr>
          <p:cNvPr id="304" name="Google Shape;304;g27c734d5e9e_0_355"/>
          <p:cNvSpPr txBox="1"/>
          <p:nvPr/>
        </p:nvSpPr>
        <p:spPr>
          <a:xfrm>
            <a:off x="0" y="1569275"/>
            <a:ext cx="1206300" cy="10851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Menu to access files, codes, cases, notes, etc.</a:t>
            </a:r>
            <a:endParaRPr b="0" i="0" sz="1400" u="none" cap="none" strike="noStrike">
              <a:solidFill>
                <a:srgbClr val="000000"/>
              </a:solidFill>
              <a:latin typeface="Cambria"/>
              <a:ea typeface="Cambria"/>
              <a:cs typeface="Cambria"/>
              <a:sym typeface="Cambria"/>
            </a:endParaRPr>
          </a:p>
        </p:txBody>
      </p:sp>
      <p:sp>
        <p:nvSpPr>
          <p:cNvPr id="305" name="Google Shape;305;g27c734d5e9e_0_355"/>
          <p:cNvSpPr/>
          <p:nvPr/>
        </p:nvSpPr>
        <p:spPr>
          <a:xfrm>
            <a:off x="1263325" y="1398325"/>
            <a:ext cx="990900" cy="2690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27c734d5e9e_0_355"/>
          <p:cNvSpPr/>
          <p:nvPr/>
        </p:nvSpPr>
        <p:spPr>
          <a:xfrm>
            <a:off x="2311250" y="1569175"/>
            <a:ext cx="5071800" cy="2607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27c734d5e9e_0_355"/>
          <p:cNvSpPr txBox="1"/>
          <p:nvPr/>
        </p:nvSpPr>
        <p:spPr>
          <a:xfrm>
            <a:off x="3905299" y="4495050"/>
            <a:ext cx="1206300" cy="572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List of codes, files, etc.</a:t>
            </a:r>
            <a:endParaRPr b="0" i="0" sz="1400" u="none" cap="none" strike="noStrike">
              <a:solidFill>
                <a:srgbClr val="000000"/>
              </a:solidFill>
              <a:latin typeface="Cambria"/>
              <a:ea typeface="Cambria"/>
              <a:cs typeface="Cambria"/>
              <a:sym typeface="Cambria"/>
            </a:endParaRPr>
          </a:p>
        </p:txBody>
      </p:sp>
      <p:sp>
        <p:nvSpPr>
          <p:cNvPr id="308" name="Google Shape;308;g27c734d5e9e_0_355"/>
          <p:cNvSpPr txBox="1"/>
          <p:nvPr/>
        </p:nvSpPr>
        <p:spPr>
          <a:xfrm>
            <a:off x="7615675" y="861275"/>
            <a:ext cx="1426800" cy="7080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Toolbar to access functions</a:t>
            </a:r>
            <a:endParaRPr b="0" i="0" sz="1400" u="none" cap="none" strike="noStrike">
              <a:solidFill>
                <a:srgbClr val="000000"/>
              </a:solidFill>
              <a:latin typeface="Cambria"/>
              <a:ea typeface="Cambria"/>
              <a:cs typeface="Cambria"/>
              <a:sym typeface="Cambria"/>
            </a:endParaRPr>
          </a:p>
        </p:txBody>
      </p:sp>
      <p:sp>
        <p:nvSpPr>
          <p:cNvPr id="309" name="Google Shape;309;g27c734d5e9e_0_355"/>
          <p:cNvSpPr txBox="1"/>
          <p:nvPr/>
        </p:nvSpPr>
        <p:spPr>
          <a:xfrm>
            <a:off x="7539625" y="2318875"/>
            <a:ext cx="1578900" cy="1190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window that will open  the files, queries, etc. You can annotate documents here.</a:t>
            </a:r>
            <a:endParaRPr b="0" i="0" sz="1400" u="none" cap="none" strike="noStrike">
              <a:solidFill>
                <a:srgbClr val="000000"/>
              </a:solidFill>
              <a:latin typeface="Cambria"/>
              <a:ea typeface="Cambria"/>
              <a:cs typeface="Cambria"/>
              <a:sym typeface="Cambria"/>
            </a:endParaRPr>
          </a:p>
        </p:txBody>
      </p:sp>
      <p:cxnSp>
        <p:nvCxnSpPr>
          <p:cNvPr id="310" name="Google Shape;310;g27c734d5e9e_0_355"/>
          <p:cNvCxnSpPr>
            <a:stCxn id="307" idx="1"/>
          </p:cNvCxnSpPr>
          <p:nvPr/>
        </p:nvCxnSpPr>
        <p:spPr>
          <a:xfrm rot="10800000">
            <a:off x="2859799" y="1936200"/>
            <a:ext cx="1045500" cy="2845200"/>
          </a:xfrm>
          <a:prstGeom prst="straightConnector1">
            <a:avLst/>
          </a:prstGeom>
          <a:noFill/>
          <a:ln cap="flat" cmpd="sng" w="28575">
            <a:solidFill>
              <a:srgbClr val="FF0000"/>
            </a:solidFill>
            <a:prstDash val="solid"/>
            <a:round/>
            <a:headEnd len="sm" w="sm" type="none"/>
            <a:tailEnd len="med" w="med" type="triangle"/>
          </a:ln>
        </p:spPr>
      </p:cxnSp>
      <p:sp>
        <p:nvSpPr>
          <p:cNvPr id="311" name="Google Shape;311;g27c734d5e9e_0_355"/>
          <p:cNvSpPr/>
          <p:nvPr/>
        </p:nvSpPr>
        <p:spPr>
          <a:xfrm>
            <a:off x="2416200" y="1120975"/>
            <a:ext cx="4663800" cy="44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2" name="Google Shape;312;g27c734d5e9e_0_355"/>
          <p:cNvCxnSpPr>
            <a:stCxn id="308" idx="1"/>
          </p:cNvCxnSpPr>
          <p:nvPr/>
        </p:nvCxnSpPr>
        <p:spPr>
          <a:xfrm flipH="1">
            <a:off x="5454775" y="1215275"/>
            <a:ext cx="2160900" cy="291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idx="1" type="body"/>
          </p:nvPr>
        </p:nvSpPr>
        <p:spPr>
          <a:xfrm>
            <a:off x="311700" y="1028575"/>
            <a:ext cx="8832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a:latin typeface="Cambria"/>
                <a:ea typeface="Cambria"/>
                <a:cs typeface="Cambria"/>
                <a:sym typeface="Cambria"/>
              </a:rPr>
              <a:t>Qualitative Coding: annotating and highlighting sources</a:t>
            </a:r>
            <a:endParaRPr>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a:latin typeface="Cambria"/>
                <a:ea typeface="Cambria"/>
                <a:cs typeface="Cambria"/>
                <a:sym typeface="Cambria"/>
              </a:rPr>
              <a:t>What is NVivo?</a:t>
            </a:r>
            <a:endParaRPr>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a:latin typeface="Cambria"/>
                <a:ea typeface="Cambria"/>
                <a:cs typeface="Cambria"/>
                <a:sym typeface="Cambria"/>
              </a:rPr>
              <a:t>Important vocabulary and functions</a:t>
            </a:r>
            <a:endParaRPr>
              <a:latin typeface="Cambria"/>
              <a:ea typeface="Cambria"/>
              <a:cs typeface="Cambria"/>
              <a:sym typeface="Cambria"/>
            </a:endParaRPr>
          </a:p>
          <a:p>
            <a:pPr indent="0" lvl="0" marL="0" rtl="0" algn="l">
              <a:lnSpc>
                <a:spcPct val="115000"/>
              </a:lnSpc>
              <a:spcBef>
                <a:spcPts val="0"/>
              </a:spcBef>
              <a:spcAft>
                <a:spcPts val="0"/>
              </a:spcAft>
              <a:buNone/>
            </a:pPr>
            <a:r>
              <a:rPr lang="en">
                <a:latin typeface="Cambria"/>
                <a:ea typeface="Cambria"/>
                <a:cs typeface="Cambria"/>
                <a:sym typeface="Cambria"/>
              </a:rPr>
              <a:t> </a:t>
            </a:r>
            <a:endParaRPr>
              <a:latin typeface="Cambria"/>
              <a:ea typeface="Cambria"/>
              <a:cs typeface="Cambria"/>
              <a:sym typeface="Cambria"/>
            </a:endParaRPr>
          </a:p>
          <a:p>
            <a:pPr indent="0" lvl="0" marL="0" rtl="0" algn="l">
              <a:lnSpc>
                <a:spcPct val="115000"/>
              </a:lnSpc>
              <a:spcBef>
                <a:spcPts val="1600"/>
              </a:spcBef>
              <a:spcAft>
                <a:spcPts val="1600"/>
              </a:spcAft>
              <a:buSzPts val="2400"/>
              <a:buNone/>
            </a:pPr>
            <a:r>
              <a:t/>
            </a:r>
            <a:endParaRPr>
              <a:latin typeface="Cambria"/>
              <a:ea typeface="Cambria"/>
              <a:cs typeface="Cambria"/>
              <a:sym typeface="Cambria"/>
            </a:endParaRPr>
          </a:p>
        </p:txBody>
      </p:sp>
      <p:sp>
        <p:nvSpPr>
          <p:cNvPr id="167" name="Google Shape;167;p2"/>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Cambria"/>
                <a:ea typeface="Cambria"/>
                <a:cs typeface="Cambria"/>
                <a:sym typeface="Cambria"/>
              </a:rPr>
              <a:t>Workshop Agenda</a:t>
            </a:r>
            <a:endParaRPr>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7c734d5e9e_0_369"/>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Codes </a:t>
            </a:r>
            <a:endParaRPr/>
          </a:p>
        </p:txBody>
      </p:sp>
      <p:sp>
        <p:nvSpPr>
          <p:cNvPr id="318" name="Google Shape;318;g27c734d5e9e_0_369"/>
          <p:cNvSpPr txBox="1"/>
          <p:nvPr>
            <p:ph idx="1" type="body"/>
          </p:nvPr>
        </p:nvSpPr>
        <p:spPr>
          <a:xfrm>
            <a:off x="311700" y="1028575"/>
            <a:ext cx="8360700" cy="16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The list of themes or codes you will use to code your files. The “codes” folder will be empty until you add your own! You can add codes and sub-codes.</a:t>
            </a:r>
            <a:endParaRPr/>
          </a:p>
        </p:txBody>
      </p:sp>
      <p:pic>
        <p:nvPicPr>
          <p:cNvPr id="319" name="Google Shape;319;g27c734d5e9e_0_369"/>
          <p:cNvPicPr preferRelativeResize="0"/>
          <p:nvPr/>
        </p:nvPicPr>
        <p:blipFill rotWithShape="1">
          <a:blip r:embed="rId3">
            <a:alphaModFix/>
          </a:blip>
          <a:srcRect b="0" l="0" r="0" t="0"/>
          <a:stretch/>
        </p:blipFill>
        <p:spPr>
          <a:xfrm>
            <a:off x="4078374" y="2028675"/>
            <a:ext cx="3991575" cy="2357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6"/>
          <p:cNvPicPr preferRelativeResize="0"/>
          <p:nvPr/>
        </p:nvPicPr>
        <p:blipFill rotWithShape="1">
          <a:blip r:embed="rId3">
            <a:alphaModFix/>
          </a:blip>
          <a:srcRect b="0" l="0" r="0" t="0"/>
          <a:stretch/>
        </p:blipFill>
        <p:spPr>
          <a:xfrm>
            <a:off x="4500740" y="1131726"/>
            <a:ext cx="4643260" cy="3222000"/>
          </a:xfrm>
          <a:prstGeom prst="rect">
            <a:avLst/>
          </a:prstGeom>
          <a:noFill/>
          <a:ln>
            <a:noFill/>
          </a:ln>
        </p:spPr>
      </p:pic>
      <p:sp>
        <p:nvSpPr>
          <p:cNvPr id="325" name="Google Shape;325;p36"/>
          <p:cNvSpPr txBox="1"/>
          <p:nvPr>
            <p:ph type="title"/>
          </p:nvPr>
        </p:nvSpPr>
        <p:spPr>
          <a:xfrm>
            <a:off x="163100" y="1410450"/>
            <a:ext cx="4571100" cy="305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0" lang="en" sz="2600">
                <a:solidFill>
                  <a:schemeClr val="dk2"/>
                </a:solidFill>
                <a:latin typeface="Cambria"/>
                <a:ea typeface="Cambria"/>
                <a:cs typeface="Cambria"/>
                <a:sym typeface="Cambria"/>
              </a:rPr>
              <a:t>The codes you create are themselves </a:t>
            </a:r>
            <a:r>
              <a:rPr lang="en" sz="2600">
                <a:solidFill>
                  <a:schemeClr val="dk2"/>
                </a:solidFill>
                <a:latin typeface="Cambria"/>
                <a:ea typeface="Cambria"/>
                <a:cs typeface="Cambria"/>
                <a:sym typeface="Cambria"/>
              </a:rPr>
              <a:t>arguments</a:t>
            </a:r>
            <a:r>
              <a:rPr b="0" lang="en" sz="2600">
                <a:solidFill>
                  <a:schemeClr val="dk2"/>
                </a:solidFill>
                <a:latin typeface="Cambria"/>
                <a:ea typeface="Cambria"/>
                <a:cs typeface="Cambria"/>
                <a:sym typeface="Cambria"/>
              </a:rPr>
              <a:t>; you are choosing what information you value and want to extract from the transcripts. </a:t>
            </a:r>
            <a:endParaRPr b="0" sz="2600">
              <a:solidFill>
                <a:schemeClr val="dk2"/>
              </a:solidFill>
              <a:latin typeface="Cambria"/>
              <a:ea typeface="Cambria"/>
              <a:cs typeface="Cambria"/>
              <a:sym typeface="Cambria"/>
            </a:endParaRPr>
          </a:p>
          <a:p>
            <a:pPr indent="0" lvl="0" marL="0" rtl="0" algn="l">
              <a:lnSpc>
                <a:spcPct val="100000"/>
              </a:lnSpc>
              <a:spcBef>
                <a:spcPts val="0"/>
              </a:spcBef>
              <a:spcAft>
                <a:spcPts val="0"/>
              </a:spcAft>
              <a:buSzPts val="3600"/>
              <a:buNone/>
            </a:pPr>
            <a:r>
              <a:rPr b="0" lang="en" sz="2600">
                <a:solidFill>
                  <a:schemeClr val="dk2"/>
                </a:solidFill>
                <a:latin typeface="Cambria"/>
                <a:ea typeface="Cambria"/>
                <a:cs typeface="Cambria"/>
                <a:sym typeface="Cambria"/>
              </a:rPr>
              <a:t>This is often an iterative process.</a:t>
            </a:r>
            <a:endParaRPr b="0" sz="2600">
              <a:solidFill>
                <a:schemeClr val="dk2"/>
              </a:solidFill>
              <a:latin typeface="Cambria"/>
              <a:ea typeface="Cambria"/>
              <a:cs typeface="Cambria"/>
              <a:sym typeface="Cambria"/>
            </a:endParaRPr>
          </a:p>
        </p:txBody>
      </p:sp>
      <p:sp>
        <p:nvSpPr>
          <p:cNvPr id="326" name="Google Shape;326;p36"/>
          <p:cNvSpPr txBox="1"/>
          <p:nvPr/>
        </p:nvSpPr>
        <p:spPr>
          <a:xfrm>
            <a:off x="82200" y="153175"/>
            <a:ext cx="9061800" cy="5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0000"/>
                </a:solidFill>
                <a:latin typeface="Cambria"/>
                <a:ea typeface="Cambria"/>
                <a:cs typeface="Cambria"/>
                <a:sym typeface="Cambria"/>
              </a:rPr>
              <a:t>Qualitative Coding is about </a:t>
            </a:r>
            <a:r>
              <a:rPr b="1" i="1" lang="en" sz="3600" u="none" cap="none" strike="noStrike">
                <a:solidFill>
                  <a:srgbClr val="FF0000"/>
                </a:solidFill>
                <a:latin typeface="Cambria"/>
                <a:ea typeface="Cambria"/>
                <a:cs typeface="Cambria"/>
                <a:sym typeface="Cambria"/>
              </a:rPr>
              <a:t>Interpretation</a:t>
            </a:r>
            <a:r>
              <a:rPr b="1" i="0" lang="en" sz="3600" u="none" cap="none" strike="noStrike">
                <a:solidFill>
                  <a:srgbClr val="FF0000"/>
                </a:solidFill>
                <a:latin typeface="Cambria"/>
                <a:ea typeface="Cambria"/>
                <a:cs typeface="Cambria"/>
                <a:sym typeface="Cambria"/>
              </a:rPr>
              <a:t> and </a:t>
            </a:r>
            <a:r>
              <a:rPr b="1" i="1" lang="en" sz="3600" u="none" cap="none" strike="noStrike">
                <a:solidFill>
                  <a:srgbClr val="FF0000"/>
                </a:solidFill>
                <a:latin typeface="Cambria"/>
                <a:ea typeface="Cambria"/>
                <a:cs typeface="Cambria"/>
                <a:sym typeface="Cambria"/>
              </a:rPr>
              <a:t>Arguments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27c734d5e9e_0_375"/>
          <p:cNvPicPr preferRelativeResize="0"/>
          <p:nvPr/>
        </p:nvPicPr>
        <p:blipFill rotWithShape="1">
          <a:blip r:embed="rId3">
            <a:alphaModFix/>
          </a:blip>
          <a:srcRect b="0" l="0" r="0" t="0"/>
          <a:stretch/>
        </p:blipFill>
        <p:spPr>
          <a:xfrm>
            <a:off x="4918680" y="794175"/>
            <a:ext cx="3983882" cy="3555151"/>
          </a:xfrm>
          <a:prstGeom prst="rect">
            <a:avLst/>
          </a:prstGeom>
          <a:noFill/>
          <a:ln>
            <a:noFill/>
          </a:ln>
        </p:spPr>
      </p:pic>
      <p:sp>
        <p:nvSpPr>
          <p:cNvPr id="332" name="Google Shape;332;g27c734d5e9e_0_375"/>
          <p:cNvSpPr txBox="1"/>
          <p:nvPr>
            <p:ph type="title"/>
          </p:nvPr>
        </p:nvSpPr>
        <p:spPr>
          <a:xfrm>
            <a:off x="187250" y="1521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Creating Codes (Windows)</a:t>
            </a:r>
            <a:endParaRPr/>
          </a:p>
        </p:txBody>
      </p:sp>
      <p:sp>
        <p:nvSpPr>
          <p:cNvPr id="333" name="Google Shape;333;g27c734d5e9e_0_375"/>
          <p:cNvSpPr txBox="1"/>
          <p:nvPr>
            <p:ph idx="1" type="body"/>
          </p:nvPr>
        </p:nvSpPr>
        <p:spPr>
          <a:xfrm>
            <a:off x="311700" y="863550"/>
            <a:ext cx="46458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Go to “Create” in the toolbar</a:t>
            </a:r>
            <a:endParaRPr sz="2200"/>
          </a:p>
          <a:p>
            <a:pPr indent="-368300" lvl="0" marL="457200" rtl="0" algn="l">
              <a:lnSpc>
                <a:spcPct val="115000"/>
              </a:lnSpc>
              <a:spcBef>
                <a:spcPts val="0"/>
              </a:spcBef>
              <a:spcAft>
                <a:spcPts val="0"/>
              </a:spcAft>
              <a:buSzPts val="2200"/>
              <a:buAutoNum type="arabicPeriod"/>
            </a:pPr>
            <a:r>
              <a:rPr lang="en" sz="2200"/>
              <a:t>Click “Code”</a:t>
            </a:r>
            <a:endParaRPr sz="2200"/>
          </a:p>
          <a:p>
            <a:pPr indent="-368300" lvl="0" marL="457200" rtl="0" algn="l">
              <a:lnSpc>
                <a:spcPct val="115000"/>
              </a:lnSpc>
              <a:spcBef>
                <a:spcPts val="0"/>
              </a:spcBef>
              <a:spcAft>
                <a:spcPts val="0"/>
              </a:spcAft>
              <a:buSzPts val="2200"/>
              <a:buAutoNum type="arabicPeriod"/>
            </a:pPr>
            <a:r>
              <a:rPr lang="en" sz="2200"/>
              <a:t>Your new code will pop up and ask for a name and description</a:t>
            </a:r>
            <a:endParaRPr sz="2200"/>
          </a:p>
          <a:p>
            <a:pPr indent="-368300" lvl="1" marL="914400" rtl="0" algn="l">
              <a:lnSpc>
                <a:spcPct val="115000"/>
              </a:lnSpc>
              <a:spcBef>
                <a:spcPts val="0"/>
              </a:spcBef>
              <a:spcAft>
                <a:spcPts val="0"/>
              </a:spcAft>
              <a:buSzPts val="2200"/>
              <a:buAutoNum type="alphaLcPeriod"/>
            </a:pPr>
            <a:r>
              <a:rPr lang="en" sz="2200"/>
              <a:t>To add a </a:t>
            </a:r>
            <a:r>
              <a:rPr i="1" lang="en" sz="2200"/>
              <a:t>subcode</a:t>
            </a:r>
            <a:r>
              <a:rPr lang="en" sz="2200"/>
              <a:t>, follow the same steps, but click on the original code where you want to add the subcode</a:t>
            </a:r>
            <a:endParaRPr sz="2200"/>
          </a:p>
        </p:txBody>
      </p:sp>
      <p:sp>
        <p:nvSpPr>
          <p:cNvPr id="334" name="Google Shape;334;g27c734d5e9e_0_375"/>
          <p:cNvSpPr txBox="1"/>
          <p:nvPr/>
        </p:nvSpPr>
        <p:spPr>
          <a:xfrm>
            <a:off x="6557450" y="298500"/>
            <a:ext cx="359100" cy="4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1</a:t>
            </a:r>
            <a:endParaRPr b="1" i="0" sz="2400" u="none" cap="none" strike="noStrike">
              <a:solidFill>
                <a:srgbClr val="ED0E0E"/>
              </a:solidFill>
              <a:latin typeface="Cambria"/>
              <a:ea typeface="Cambria"/>
              <a:cs typeface="Cambria"/>
              <a:sym typeface="Cambria"/>
            </a:endParaRPr>
          </a:p>
        </p:txBody>
      </p:sp>
      <p:sp>
        <p:nvSpPr>
          <p:cNvPr id="335" name="Google Shape;335;g27c734d5e9e_0_375"/>
          <p:cNvSpPr txBox="1"/>
          <p:nvPr/>
        </p:nvSpPr>
        <p:spPr>
          <a:xfrm>
            <a:off x="6749075" y="1089775"/>
            <a:ext cx="323100" cy="3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2</a:t>
            </a:r>
            <a:endParaRPr b="1" i="0" sz="2400" u="none" cap="none" strike="noStrike">
              <a:solidFill>
                <a:srgbClr val="ED0E0E"/>
              </a:solidFill>
              <a:latin typeface="Cambria"/>
              <a:ea typeface="Cambria"/>
              <a:cs typeface="Cambria"/>
              <a:sym typeface="Cambria"/>
            </a:endParaRPr>
          </a:p>
        </p:txBody>
      </p:sp>
      <p:sp>
        <p:nvSpPr>
          <p:cNvPr id="336" name="Google Shape;336;g27c734d5e9e_0_375"/>
          <p:cNvSpPr txBox="1"/>
          <p:nvPr/>
        </p:nvSpPr>
        <p:spPr>
          <a:xfrm>
            <a:off x="8100175" y="1927950"/>
            <a:ext cx="359100" cy="4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3</a:t>
            </a:r>
            <a:endParaRPr b="1" i="0" sz="2400" u="none" cap="none" strike="noStrike">
              <a:solidFill>
                <a:srgbClr val="ED0E0E"/>
              </a:solidFill>
              <a:latin typeface="Cambria"/>
              <a:ea typeface="Cambria"/>
              <a:cs typeface="Cambria"/>
              <a:sym typeface="Cambria"/>
            </a:endParaRPr>
          </a:p>
        </p:txBody>
      </p:sp>
      <p:sp>
        <p:nvSpPr>
          <p:cNvPr id="337" name="Google Shape;337;g27c734d5e9e_0_375"/>
          <p:cNvSpPr/>
          <p:nvPr/>
        </p:nvSpPr>
        <p:spPr>
          <a:xfrm>
            <a:off x="6220525" y="772887"/>
            <a:ext cx="423300" cy="208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27c734d5e9e_0_375"/>
          <p:cNvSpPr/>
          <p:nvPr/>
        </p:nvSpPr>
        <p:spPr>
          <a:xfrm>
            <a:off x="6401375" y="1029475"/>
            <a:ext cx="359100" cy="324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27c734d5e9e_0_375"/>
          <p:cNvSpPr/>
          <p:nvPr/>
        </p:nvSpPr>
        <p:spPr>
          <a:xfrm>
            <a:off x="4958525" y="1862125"/>
            <a:ext cx="3984000" cy="1245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7c734d5e9e_0_387"/>
          <p:cNvPicPr preferRelativeResize="0"/>
          <p:nvPr/>
        </p:nvPicPr>
        <p:blipFill rotWithShape="1">
          <a:blip r:embed="rId3">
            <a:alphaModFix/>
          </a:blip>
          <a:srcRect b="0" l="0" r="0" t="0"/>
          <a:stretch/>
        </p:blipFill>
        <p:spPr>
          <a:xfrm>
            <a:off x="5224650" y="366350"/>
            <a:ext cx="3571900" cy="3989799"/>
          </a:xfrm>
          <a:prstGeom prst="rect">
            <a:avLst/>
          </a:prstGeom>
          <a:noFill/>
          <a:ln>
            <a:noFill/>
          </a:ln>
        </p:spPr>
      </p:pic>
      <p:sp>
        <p:nvSpPr>
          <p:cNvPr id="345" name="Google Shape;345;g27c734d5e9e_0_387"/>
          <p:cNvSpPr txBox="1"/>
          <p:nvPr>
            <p:ph type="title"/>
          </p:nvPr>
        </p:nvSpPr>
        <p:spPr>
          <a:xfrm>
            <a:off x="187250" y="1521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Creating Codes (Macs)</a:t>
            </a:r>
            <a:endParaRPr/>
          </a:p>
        </p:txBody>
      </p:sp>
      <p:sp>
        <p:nvSpPr>
          <p:cNvPr id="346" name="Google Shape;346;g27c734d5e9e_0_387"/>
          <p:cNvSpPr txBox="1"/>
          <p:nvPr>
            <p:ph idx="1" type="body"/>
          </p:nvPr>
        </p:nvSpPr>
        <p:spPr>
          <a:xfrm>
            <a:off x="311700" y="863550"/>
            <a:ext cx="45711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Go to “Create” in the toolbar</a:t>
            </a:r>
            <a:endParaRPr sz="2200"/>
          </a:p>
          <a:p>
            <a:pPr indent="-368300" lvl="0" marL="457200" rtl="0" algn="l">
              <a:lnSpc>
                <a:spcPct val="115000"/>
              </a:lnSpc>
              <a:spcBef>
                <a:spcPts val="0"/>
              </a:spcBef>
              <a:spcAft>
                <a:spcPts val="0"/>
              </a:spcAft>
              <a:buSzPts val="2200"/>
              <a:buAutoNum type="arabicPeriod"/>
            </a:pPr>
            <a:r>
              <a:rPr lang="en" sz="2200"/>
              <a:t>Click “Code”</a:t>
            </a:r>
            <a:endParaRPr sz="2200"/>
          </a:p>
          <a:p>
            <a:pPr indent="-368300" lvl="0" marL="457200" rtl="0" algn="l">
              <a:lnSpc>
                <a:spcPct val="115000"/>
              </a:lnSpc>
              <a:spcBef>
                <a:spcPts val="0"/>
              </a:spcBef>
              <a:spcAft>
                <a:spcPts val="0"/>
              </a:spcAft>
              <a:buSzPts val="2200"/>
              <a:buAutoNum type="arabicPeriod"/>
            </a:pPr>
            <a:r>
              <a:rPr lang="en" sz="2200"/>
              <a:t>Your new code will pop up and ask for a name and description</a:t>
            </a:r>
            <a:endParaRPr sz="2200"/>
          </a:p>
          <a:p>
            <a:pPr indent="-368300" lvl="1" marL="914400" rtl="0" algn="l">
              <a:lnSpc>
                <a:spcPct val="115000"/>
              </a:lnSpc>
              <a:spcBef>
                <a:spcPts val="0"/>
              </a:spcBef>
              <a:spcAft>
                <a:spcPts val="0"/>
              </a:spcAft>
              <a:buSzPts val="2200"/>
              <a:buAutoNum type="alphaLcPeriod"/>
            </a:pPr>
            <a:r>
              <a:rPr lang="en" sz="2200"/>
              <a:t>To add a </a:t>
            </a:r>
            <a:r>
              <a:rPr i="1" lang="en" sz="2200"/>
              <a:t>subcode</a:t>
            </a:r>
            <a:r>
              <a:rPr lang="en" sz="2200"/>
              <a:t>, follow the same steps, but click on the original code where you want to add the subcode</a:t>
            </a:r>
            <a:endParaRPr sz="2200"/>
          </a:p>
        </p:txBody>
      </p:sp>
      <p:sp>
        <p:nvSpPr>
          <p:cNvPr id="347" name="Google Shape;347;g27c734d5e9e_0_387"/>
          <p:cNvSpPr txBox="1"/>
          <p:nvPr/>
        </p:nvSpPr>
        <p:spPr>
          <a:xfrm>
            <a:off x="6074250" y="-110600"/>
            <a:ext cx="5391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ED0E0E"/>
              </a:solidFill>
              <a:latin typeface="Cambria"/>
              <a:ea typeface="Cambria"/>
              <a:cs typeface="Cambria"/>
              <a:sym typeface="Cambria"/>
            </a:endParaRPr>
          </a:p>
        </p:txBody>
      </p:sp>
      <p:sp>
        <p:nvSpPr>
          <p:cNvPr id="348" name="Google Shape;348;g27c734d5e9e_0_387"/>
          <p:cNvSpPr txBox="1"/>
          <p:nvPr/>
        </p:nvSpPr>
        <p:spPr>
          <a:xfrm>
            <a:off x="7399425" y="629275"/>
            <a:ext cx="5391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ED0E0E"/>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27c734d5e9e_0_399"/>
          <p:cNvPicPr preferRelativeResize="0"/>
          <p:nvPr/>
        </p:nvPicPr>
        <p:blipFill rotWithShape="1">
          <a:blip r:embed="rId3">
            <a:alphaModFix/>
          </a:blip>
          <a:srcRect b="0" l="0" r="0" t="0"/>
          <a:stretch/>
        </p:blipFill>
        <p:spPr>
          <a:xfrm>
            <a:off x="1114650" y="2832800"/>
            <a:ext cx="4918375" cy="1791575"/>
          </a:xfrm>
          <a:prstGeom prst="rect">
            <a:avLst/>
          </a:prstGeom>
          <a:noFill/>
          <a:ln>
            <a:noFill/>
          </a:ln>
        </p:spPr>
      </p:pic>
      <p:sp>
        <p:nvSpPr>
          <p:cNvPr id="354" name="Google Shape;354;g27c734d5e9e_0_399"/>
          <p:cNvSpPr txBox="1"/>
          <p:nvPr>
            <p:ph type="title"/>
          </p:nvPr>
        </p:nvSpPr>
        <p:spPr>
          <a:xfrm>
            <a:off x="0" y="158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Coding Files/Documents (Windows)</a:t>
            </a:r>
            <a:endParaRPr/>
          </a:p>
        </p:txBody>
      </p:sp>
      <p:sp>
        <p:nvSpPr>
          <p:cNvPr id="355" name="Google Shape;355;g27c734d5e9e_0_399"/>
          <p:cNvSpPr txBox="1"/>
          <p:nvPr>
            <p:ph idx="1" type="body"/>
          </p:nvPr>
        </p:nvSpPr>
        <p:spPr>
          <a:xfrm>
            <a:off x="0" y="863550"/>
            <a:ext cx="90672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Open the file you would like to annotate.</a:t>
            </a:r>
            <a:endParaRPr sz="2200"/>
          </a:p>
          <a:p>
            <a:pPr indent="-368300" lvl="0" marL="457200" rtl="0" algn="l">
              <a:lnSpc>
                <a:spcPct val="115000"/>
              </a:lnSpc>
              <a:spcBef>
                <a:spcPts val="0"/>
              </a:spcBef>
              <a:spcAft>
                <a:spcPts val="0"/>
              </a:spcAft>
              <a:buSzPts val="2200"/>
              <a:buAutoNum type="arabicPeriod"/>
            </a:pPr>
            <a:r>
              <a:rPr lang="en" sz="2200"/>
              <a:t>Highlight the text you want to code.</a:t>
            </a:r>
            <a:endParaRPr sz="2200"/>
          </a:p>
          <a:p>
            <a:pPr indent="-368300" lvl="0" marL="457200" rtl="0" algn="l">
              <a:lnSpc>
                <a:spcPct val="115000"/>
              </a:lnSpc>
              <a:spcBef>
                <a:spcPts val="0"/>
              </a:spcBef>
              <a:spcAft>
                <a:spcPts val="0"/>
              </a:spcAft>
              <a:buSzPts val="2200"/>
              <a:buAutoNum type="arabicPeriod"/>
            </a:pPr>
            <a:r>
              <a:rPr lang="en" sz="2200"/>
              <a:t>Drag and drop the selection onto a code.</a:t>
            </a:r>
            <a:endParaRPr sz="2200"/>
          </a:p>
          <a:p>
            <a:pPr indent="-368300" lvl="0" marL="457200" marR="0" rtl="0" algn="l">
              <a:lnSpc>
                <a:spcPct val="115000"/>
              </a:lnSpc>
              <a:spcBef>
                <a:spcPts val="0"/>
              </a:spcBef>
              <a:spcAft>
                <a:spcPts val="0"/>
              </a:spcAft>
              <a:buClr>
                <a:schemeClr val="dk2"/>
              </a:buClr>
              <a:buSzPts val="2200"/>
              <a:buFont typeface="Cambria"/>
              <a:buAutoNum type="arabicPeriod"/>
            </a:pPr>
            <a:r>
              <a:rPr lang="en" sz="2200"/>
              <a:t>Alternatively, you can right-click and select “Code.”</a:t>
            </a:r>
            <a:endParaRPr/>
          </a:p>
          <a:p>
            <a:pPr indent="-381000" lvl="0" marL="457200" rtl="0" algn="l">
              <a:lnSpc>
                <a:spcPct val="115000"/>
              </a:lnSpc>
              <a:spcBef>
                <a:spcPts val="0"/>
              </a:spcBef>
              <a:spcAft>
                <a:spcPts val="0"/>
              </a:spcAft>
              <a:buSzPts val="2400"/>
              <a:buAutoNum type="arabicPeriod"/>
            </a:pPr>
            <a:r>
              <a:rPr lang="en"/>
              <a:t>You can also add new codes/cases as you annotate.</a:t>
            </a:r>
            <a:endParaRPr/>
          </a:p>
        </p:txBody>
      </p:sp>
      <p:sp>
        <p:nvSpPr>
          <p:cNvPr id="356" name="Google Shape;356;g27c734d5e9e_0_399"/>
          <p:cNvSpPr/>
          <p:nvPr/>
        </p:nvSpPr>
        <p:spPr>
          <a:xfrm>
            <a:off x="4311950" y="3750050"/>
            <a:ext cx="774300" cy="179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7" name="Google Shape;357;g27c734d5e9e_0_399"/>
          <p:cNvCxnSpPr/>
          <p:nvPr/>
        </p:nvCxnSpPr>
        <p:spPr>
          <a:xfrm rot="10800000">
            <a:off x="1658000" y="3637950"/>
            <a:ext cx="2718600" cy="1911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27c734d5e9e_0_407"/>
          <p:cNvPicPr preferRelativeResize="0"/>
          <p:nvPr/>
        </p:nvPicPr>
        <p:blipFill rotWithShape="1">
          <a:blip r:embed="rId3">
            <a:alphaModFix/>
          </a:blip>
          <a:srcRect b="9070" l="0" r="0" t="9070"/>
          <a:stretch/>
        </p:blipFill>
        <p:spPr>
          <a:xfrm>
            <a:off x="5136925" y="1202150"/>
            <a:ext cx="3954447" cy="2909661"/>
          </a:xfrm>
          <a:prstGeom prst="rect">
            <a:avLst/>
          </a:prstGeom>
          <a:noFill/>
          <a:ln>
            <a:noFill/>
          </a:ln>
        </p:spPr>
      </p:pic>
      <p:sp>
        <p:nvSpPr>
          <p:cNvPr id="363" name="Google Shape;363;g27c734d5e9e_0_407"/>
          <p:cNvSpPr txBox="1"/>
          <p:nvPr>
            <p:ph type="title"/>
          </p:nvPr>
        </p:nvSpPr>
        <p:spPr>
          <a:xfrm>
            <a:off x="0" y="158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Coding Files/Documents (Macs)</a:t>
            </a:r>
            <a:endParaRPr/>
          </a:p>
        </p:txBody>
      </p:sp>
      <p:sp>
        <p:nvSpPr>
          <p:cNvPr id="364" name="Google Shape;364;g27c734d5e9e_0_407"/>
          <p:cNvSpPr txBox="1"/>
          <p:nvPr>
            <p:ph idx="1" type="body"/>
          </p:nvPr>
        </p:nvSpPr>
        <p:spPr>
          <a:xfrm>
            <a:off x="0" y="863550"/>
            <a:ext cx="54252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Open the file you would like to annotate.</a:t>
            </a:r>
            <a:endParaRPr sz="2200"/>
          </a:p>
          <a:p>
            <a:pPr indent="-368300" lvl="0" marL="457200" rtl="0" algn="l">
              <a:lnSpc>
                <a:spcPct val="115000"/>
              </a:lnSpc>
              <a:spcBef>
                <a:spcPts val="0"/>
              </a:spcBef>
              <a:spcAft>
                <a:spcPts val="0"/>
              </a:spcAft>
              <a:buSzPts val="2200"/>
              <a:buAutoNum type="arabicPeriod"/>
            </a:pPr>
            <a:r>
              <a:rPr lang="en" sz="2200"/>
              <a:t>Highlight the text you want to code.</a:t>
            </a:r>
            <a:endParaRPr sz="2200"/>
          </a:p>
          <a:p>
            <a:pPr indent="-368300" lvl="0" marL="457200" rtl="0" algn="l">
              <a:lnSpc>
                <a:spcPct val="115000"/>
              </a:lnSpc>
              <a:spcBef>
                <a:spcPts val="0"/>
              </a:spcBef>
              <a:spcAft>
                <a:spcPts val="0"/>
              </a:spcAft>
              <a:buSzPts val="2200"/>
              <a:buAutoNum type="arabicPeriod"/>
            </a:pPr>
            <a:r>
              <a:rPr lang="en" sz="2200"/>
              <a:t>Control-</a:t>
            </a:r>
            <a:r>
              <a:rPr lang="en" sz="2200">
                <a:extLst>
                  <a:ext uri="http://customooxmlschemas.google.com/">
                    <go:slidesCustomData xmlns:go="http://customooxmlschemas.google.com/" textRoundtripDataId="11"/>
                  </a:ext>
                </a:extLst>
              </a:rPr>
              <a:t>click</a:t>
            </a:r>
            <a:r>
              <a:rPr lang="en" sz="2200"/>
              <a:t> and go to “Code Selection.”</a:t>
            </a:r>
            <a:endParaRPr sz="2200"/>
          </a:p>
          <a:p>
            <a:pPr indent="-368300" lvl="0" marL="457200" rtl="0" algn="l">
              <a:lnSpc>
                <a:spcPct val="115000"/>
              </a:lnSpc>
              <a:spcBef>
                <a:spcPts val="0"/>
              </a:spcBef>
              <a:spcAft>
                <a:spcPts val="0"/>
              </a:spcAft>
              <a:buSzPts val="2200"/>
              <a:buAutoNum type="arabicPeriod"/>
            </a:pPr>
            <a:r>
              <a:rPr lang="en" sz="2200"/>
              <a:t>Click “At Existing Codes or Cases”</a:t>
            </a:r>
            <a:endParaRPr sz="2200"/>
          </a:p>
          <a:p>
            <a:pPr indent="-355600" lvl="1" marL="914400" rtl="0" algn="l">
              <a:lnSpc>
                <a:spcPct val="115000"/>
              </a:lnSpc>
              <a:spcBef>
                <a:spcPts val="0"/>
              </a:spcBef>
              <a:spcAft>
                <a:spcPts val="0"/>
              </a:spcAft>
              <a:buSzPts val="2000"/>
              <a:buAutoNum type="alphaLcPeriod"/>
            </a:pPr>
            <a:r>
              <a:rPr lang="en"/>
              <a:t>Once you use codes, the codes will show up when you click “Code Selection.”</a:t>
            </a:r>
            <a:endParaRPr/>
          </a:p>
          <a:p>
            <a:pPr indent="-355600" lvl="1" marL="914400" rtl="0" algn="l">
              <a:lnSpc>
                <a:spcPct val="115000"/>
              </a:lnSpc>
              <a:spcBef>
                <a:spcPts val="0"/>
              </a:spcBef>
              <a:spcAft>
                <a:spcPts val="0"/>
              </a:spcAft>
              <a:buSzPts val="2000"/>
              <a:buAutoNum type="alphaLcPeriod"/>
            </a:pPr>
            <a:r>
              <a:rPr lang="en"/>
              <a:t>You can also add new codes/cases as you annotate.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g27c734d5e9e_0_414"/>
          <p:cNvPicPr preferRelativeResize="0"/>
          <p:nvPr/>
        </p:nvPicPr>
        <p:blipFill rotWithShape="1">
          <a:blip r:embed="rId3">
            <a:alphaModFix/>
          </a:blip>
          <a:srcRect b="0" l="0" r="0" t="0"/>
          <a:stretch/>
        </p:blipFill>
        <p:spPr>
          <a:xfrm>
            <a:off x="971805" y="1934026"/>
            <a:ext cx="5218119" cy="2449850"/>
          </a:xfrm>
          <a:prstGeom prst="rect">
            <a:avLst/>
          </a:prstGeom>
          <a:noFill/>
          <a:ln>
            <a:noFill/>
          </a:ln>
        </p:spPr>
      </p:pic>
      <p:sp>
        <p:nvSpPr>
          <p:cNvPr id="370" name="Google Shape;370;g27c734d5e9e_0_414"/>
          <p:cNvSpPr txBox="1"/>
          <p:nvPr>
            <p:ph type="title"/>
          </p:nvPr>
        </p:nvSpPr>
        <p:spPr>
          <a:xfrm>
            <a:off x="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View Your Codes (Windows)</a:t>
            </a:r>
            <a:endParaRPr/>
          </a:p>
        </p:txBody>
      </p:sp>
      <p:sp>
        <p:nvSpPr>
          <p:cNvPr id="371" name="Google Shape;371;g27c734d5e9e_0_414"/>
          <p:cNvSpPr txBox="1"/>
          <p:nvPr>
            <p:ph idx="1" type="body"/>
          </p:nvPr>
        </p:nvSpPr>
        <p:spPr>
          <a:xfrm>
            <a:off x="33375" y="583575"/>
            <a:ext cx="9048600" cy="1385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Cambria"/>
              <a:buAutoNum type="arabicPeriod"/>
            </a:pPr>
            <a:r>
              <a:rPr lang="en" sz="1400"/>
              <a:t>Go to “Document” in the toolbar</a:t>
            </a:r>
            <a:endParaRPr sz="1400"/>
          </a:p>
          <a:p>
            <a:pPr indent="-317500" lvl="0" marL="457200" marR="0" rtl="0" algn="l">
              <a:lnSpc>
                <a:spcPct val="115000"/>
              </a:lnSpc>
              <a:spcBef>
                <a:spcPts val="0"/>
              </a:spcBef>
              <a:spcAft>
                <a:spcPts val="0"/>
              </a:spcAft>
              <a:buSzPts val="1400"/>
              <a:buAutoNum type="arabicPeriod"/>
            </a:pPr>
            <a:r>
              <a:rPr lang="en" sz="1400"/>
              <a:t>Click “Highlight” then “All Coding”</a:t>
            </a:r>
            <a:endParaRPr sz="1400"/>
          </a:p>
          <a:p>
            <a:pPr indent="-317500" lvl="0" marL="457200" marR="0" rtl="0" algn="l">
              <a:lnSpc>
                <a:spcPct val="115000"/>
              </a:lnSpc>
              <a:spcBef>
                <a:spcPts val="0"/>
              </a:spcBef>
              <a:spcAft>
                <a:spcPts val="0"/>
              </a:spcAft>
              <a:buSzPts val="1400"/>
              <a:buAutoNum type="arabicPeriod"/>
            </a:pPr>
            <a:r>
              <a:rPr lang="en" sz="1400"/>
              <a:t>Click “Coding Stripes” and “All Coding” to see the code names and where they appear in the document.</a:t>
            </a:r>
            <a:endParaRPr sz="1400"/>
          </a:p>
          <a:p>
            <a:pPr indent="-317500" lvl="1" marL="914400" marR="0" rtl="0" algn="l">
              <a:lnSpc>
                <a:spcPct val="115000"/>
              </a:lnSpc>
              <a:spcBef>
                <a:spcPts val="0"/>
              </a:spcBef>
              <a:spcAft>
                <a:spcPts val="0"/>
              </a:spcAft>
              <a:buSzPts val="1400"/>
              <a:buAutoNum type="alphaLcPeriod"/>
            </a:pPr>
            <a:r>
              <a:rPr lang="en" sz="1400"/>
              <a:t>If you have tagged an entire file as a “case,” everything will be highlighted. C</a:t>
            </a:r>
            <a:r>
              <a:rPr lang="en" sz="1400">
                <a:extLst>
                  <a:ext uri="http://customooxmlschemas.google.com/">
                    <go:slidesCustomData xmlns:go="http://customooxmlschemas.google.com/" textRoundtripDataId="12"/>
                  </a:ext>
                </a:extLst>
              </a:rPr>
              <a:t>hoose “Coding for Selected Items”</a:t>
            </a:r>
            <a:r>
              <a:rPr lang="en" sz="1400"/>
              <a:t> to select which codes you’d like to view.</a:t>
            </a:r>
            <a:endParaRPr sz="1400"/>
          </a:p>
        </p:txBody>
      </p:sp>
      <p:sp>
        <p:nvSpPr>
          <p:cNvPr id="372" name="Google Shape;372;g27c734d5e9e_0_414"/>
          <p:cNvSpPr txBox="1"/>
          <p:nvPr/>
        </p:nvSpPr>
        <p:spPr>
          <a:xfrm>
            <a:off x="2138700" y="4213950"/>
            <a:ext cx="3721500" cy="344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document you are coding and annotations</a:t>
            </a:r>
            <a:endParaRPr b="0" i="0" sz="1400" u="none" cap="none" strike="noStrike">
              <a:solidFill>
                <a:srgbClr val="000000"/>
              </a:solidFill>
              <a:latin typeface="Cambria"/>
              <a:ea typeface="Cambria"/>
              <a:cs typeface="Cambria"/>
              <a:sym typeface="Cambria"/>
            </a:endParaRPr>
          </a:p>
        </p:txBody>
      </p:sp>
      <p:sp>
        <p:nvSpPr>
          <p:cNvPr id="373" name="Google Shape;373;g27c734d5e9e_0_414"/>
          <p:cNvSpPr/>
          <p:nvPr/>
        </p:nvSpPr>
        <p:spPr>
          <a:xfrm flipH="1" rot="10800000">
            <a:off x="3484551" y="1980150"/>
            <a:ext cx="381600" cy="129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27c734d5e9e_0_414"/>
          <p:cNvSpPr/>
          <p:nvPr/>
        </p:nvSpPr>
        <p:spPr>
          <a:xfrm flipH="1" rot="10800000">
            <a:off x="2138700" y="2453575"/>
            <a:ext cx="889200" cy="1599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27c734d5e9e_0_414"/>
          <p:cNvSpPr/>
          <p:nvPr/>
        </p:nvSpPr>
        <p:spPr>
          <a:xfrm flipH="1" rot="10800000">
            <a:off x="3621875" y="2873100"/>
            <a:ext cx="1595100" cy="120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27c734d5e9e_0_414"/>
          <p:cNvSpPr/>
          <p:nvPr/>
        </p:nvSpPr>
        <p:spPr>
          <a:xfrm flipH="1" rot="10800000">
            <a:off x="5289325" y="2744700"/>
            <a:ext cx="795900" cy="1463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27c734d5e9e_0_414"/>
          <p:cNvSpPr txBox="1"/>
          <p:nvPr/>
        </p:nvSpPr>
        <p:spPr>
          <a:xfrm>
            <a:off x="3866150" y="1794029"/>
            <a:ext cx="239400" cy="2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1</a:t>
            </a:r>
            <a:endParaRPr b="1" i="0" sz="2400" u="none" cap="none" strike="noStrike">
              <a:solidFill>
                <a:srgbClr val="ED0E0E"/>
              </a:solidFill>
              <a:latin typeface="Cambria"/>
              <a:ea typeface="Cambria"/>
              <a:cs typeface="Cambria"/>
              <a:sym typeface="Cambria"/>
            </a:endParaRPr>
          </a:p>
        </p:txBody>
      </p:sp>
      <p:sp>
        <p:nvSpPr>
          <p:cNvPr id="378" name="Google Shape;378;g27c734d5e9e_0_414"/>
          <p:cNvSpPr txBox="1"/>
          <p:nvPr/>
        </p:nvSpPr>
        <p:spPr>
          <a:xfrm>
            <a:off x="2853888" y="1934017"/>
            <a:ext cx="333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2</a:t>
            </a:r>
            <a:endParaRPr b="1" i="0" sz="2400" u="none" cap="none" strike="noStrike">
              <a:solidFill>
                <a:srgbClr val="ED0E0E"/>
              </a:solidFill>
              <a:latin typeface="Cambria"/>
              <a:ea typeface="Cambria"/>
              <a:cs typeface="Cambria"/>
              <a:sym typeface="Cambria"/>
            </a:endParaRPr>
          </a:p>
        </p:txBody>
      </p:sp>
      <p:sp>
        <p:nvSpPr>
          <p:cNvPr id="379" name="Google Shape;379;g27c734d5e9e_0_414"/>
          <p:cNvSpPr txBox="1"/>
          <p:nvPr/>
        </p:nvSpPr>
        <p:spPr>
          <a:xfrm>
            <a:off x="1805700" y="3387574"/>
            <a:ext cx="333000" cy="39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ED0E0E"/>
                </a:solidFill>
                <a:latin typeface="Cambria"/>
                <a:ea typeface="Cambria"/>
                <a:cs typeface="Cambria"/>
                <a:sym typeface="Cambria"/>
              </a:rPr>
              <a:t>3</a:t>
            </a:r>
            <a:endParaRPr b="1" i="0" sz="2400" u="none" cap="none" strike="noStrike">
              <a:solidFill>
                <a:srgbClr val="ED0E0E"/>
              </a:solidFill>
              <a:latin typeface="Cambria"/>
              <a:ea typeface="Cambria"/>
              <a:cs typeface="Cambria"/>
              <a:sym typeface="Cambria"/>
            </a:endParaRPr>
          </a:p>
        </p:txBody>
      </p:sp>
      <p:sp>
        <p:nvSpPr>
          <p:cNvPr id="380" name="Google Shape;380;g27c734d5e9e_0_414"/>
          <p:cNvSpPr txBox="1"/>
          <p:nvPr/>
        </p:nvSpPr>
        <p:spPr>
          <a:xfrm>
            <a:off x="6342875" y="2783550"/>
            <a:ext cx="1641900" cy="1385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Coding stripes (shows what codes appear where in the doc)</a:t>
            </a:r>
            <a:endParaRPr b="0" i="0" sz="1400" u="none" cap="none" strike="noStrike">
              <a:solidFill>
                <a:srgbClr val="000000"/>
              </a:solidFill>
              <a:latin typeface="Cambria"/>
              <a:ea typeface="Cambria"/>
              <a:cs typeface="Cambria"/>
              <a:sym typeface="Cambria"/>
            </a:endParaRPr>
          </a:p>
        </p:txBody>
      </p:sp>
      <p:sp>
        <p:nvSpPr>
          <p:cNvPr id="381" name="Google Shape;381;g27c734d5e9e_0_414"/>
          <p:cNvSpPr/>
          <p:nvPr/>
        </p:nvSpPr>
        <p:spPr>
          <a:xfrm flipH="1" rot="10800000">
            <a:off x="3213025" y="2109150"/>
            <a:ext cx="245400" cy="344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g27c734d5e9e_0_430"/>
          <p:cNvPicPr preferRelativeResize="0"/>
          <p:nvPr/>
        </p:nvPicPr>
        <p:blipFill rotWithShape="1">
          <a:blip r:embed="rId3">
            <a:alphaModFix/>
          </a:blip>
          <a:srcRect b="0" l="0" r="0" t="0"/>
          <a:stretch/>
        </p:blipFill>
        <p:spPr>
          <a:xfrm>
            <a:off x="4572001" y="637375"/>
            <a:ext cx="3350675" cy="3363989"/>
          </a:xfrm>
          <a:prstGeom prst="rect">
            <a:avLst/>
          </a:prstGeom>
          <a:noFill/>
          <a:ln>
            <a:noFill/>
          </a:ln>
        </p:spPr>
      </p:pic>
      <p:sp>
        <p:nvSpPr>
          <p:cNvPr id="387" name="Google Shape;387;g27c734d5e9e_0_430"/>
          <p:cNvSpPr txBox="1"/>
          <p:nvPr>
            <p:ph type="title"/>
          </p:nvPr>
        </p:nvSpPr>
        <p:spPr>
          <a:xfrm>
            <a:off x="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View Your Codes (Macs)</a:t>
            </a:r>
            <a:endParaRPr/>
          </a:p>
        </p:txBody>
      </p:sp>
      <p:sp>
        <p:nvSpPr>
          <p:cNvPr id="388" name="Google Shape;388;g27c734d5e9e_0_430"/>
          <p:cNvSpPr txBox="1"/>
          <p:nvPr>
            <p:ph idx="1" type="body"/>
          </p:nvPr>
        </p:nvSpPr>
        <p:spPr>
          <a:xfrm>
            <a:off x="33375" y="583575"/>
            <a:ext cx="4572000" cy="4671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Cambria"/>
              <a:buAutoNum type="arabicPeriod"/>
            </a:pPr>
            <a:r>
              <a:rPr lang="en" sz="2000"/>
              <a:t>Go to “View” in the toolbar</a:t>
            </a:r>
            <a:endParaRPr sz="2000"/>
          </a:p>
          <a:p>
            <a:pPr indent="-355600" lvl="0" marL="457200" marR="0" rtl="0" algn="l">
              <a:lnSpc>
                <a:spcPct val="115000"/>
              </a:lnSpc>
              <a:spcBef>
                <a:spcPts val="0"/>
              </a:spcBef>
              <a:spcAft>
                <a:spcPts val="0"/>
              </a:spcAft>
              <a:buSzPts val="2000"/>
              <a:buAutoNum type="arabicPeriod"/>
            </a:pPr>
            <a:r>
              <a:rPr lang="en" sz="2000"/>
              <a:t>Click “Highlight” then “Coding for All Codes”</a:t>
            </a:r>
            <a:endParaRPr sz="2000"/>
          </a:p>
          <a:p>
            <a:pPr indent="-355600" lvl="0" marL="457200" marR="0" rtl="0" algn="l">
              <a:lnSpc>
                <a:spcPct val="115000"/>
              </a:lnSpc>
              <a:spcBef>
                <a:spcPts val="0"/>
              </a:spcBef>
              <a:spcAft>
                <a:spcPts val="0"/>
              </a:spcAft>
              <a:buSzPts val="2000"/>
              <a:buAutoNum type="arabicPeriod"/>
            </a:pPr>
            <a:r>
              <a:rPr lang="en" sz="2000"/>
              <a:t>Click “Coding Stripes” and “All Coding” to see the code names and where they appear in the document.</a:t>
            </a:r>
            <a:endParaRPr sz="2000"/>
          </a:p>
          <a:p>
            <a:pPr indent="-342900" lvl="1" marL="914400" marR="0" rtl="0" algn="l">
              <a:lnSpc>
                <a:spcPct val="115000"/>
              </a:lnSpc>
              <a:spcBef>
                <a:spcPts val="0"/>
              </a:spcBef>
              <a:spcAft>
                <a:spcPts val="0"/>
              </a:spcAft>
              <a:buSzPts val="1800"/>
              <a:buAutoNum type="alphaLcPeriod"/>
            </a:pPr>
            <a:r>
              <a:rPr lang="en" sz="1800"/>
              <a:t>If you have tagged an entire file as a “case,” everything will be highlighted. C</a:t>
            </a:r>
            <a:r>
              <a:rPr lang="en" sz="1800">
                <a:extLst>
                  <a:ext uri="http://customooxmlschemas.google.com/">
                    <go:slidesCustomData xmlns:go="http://customooxmlschemas.google.com/" textRoundtripDataId="13"/>
                  </a:ext>
                </a:extLst>
              </a:rPr>
              <a:t>hoose “Coding for Selected Items”</a:t>
            </a:r>
            <a:r>
              <a:rPr lang="en" sz="1800"/>
              <a:t> to select the codes you’d like to view.</a:t>
            </a:r>
            <a:endParaRPr sz="1800"/>
          </a:p>
        </p:txBody>
      </p:sp>
      <p:sp>
        <p:nvSpPr>
          <p:cNvPr id="389" name="Google Shape;389;g27c734d5e9e_0_430"/>
          <p:cNvSpPr txBox="1"/>
          <p:nvPr/>
        </p:nvSpPr>
        <p:spPr>
          <a:xfrm>
            <a:off x="6409800" y="3753375"/>
            <a:ext cx="2541300" cy="740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document you are coding and annotation (yellow = codes, blue = annotations)</a:t>
            </a:r>
            <a:endParaRPr b="0" i="0" sz="1400" u="none" cap="none" strike="noStrike">
              <a:solidFill>
                <a:srgbClr val="000000"/>
              </a:solidFill>
              <a:latin typeface="Cambria"/>
              <a:ea typeface="Cambria"/>
              <a:cs typeface="Cambria"/>
              <a:sym typeface="Cambria"/>
            </a:endParaRPr>
          </a:p>
        </p:txBody>
      </p:sp>
      <p:sp>
        <p:nvSpPr>
          <p:cNvPr id="390" name="Google Shape;390;g27c734d5e9e_0_430"/>
          <p:cNvSpPr txBox="1"/>
          <p:nvPr/>
        </p:nvSpPr>
        <p:spPr>
          <a:xfrm>
            <a:off x="7790550" y="1058924"/>
            <a:ext cx="1353300" cy="11268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Coding stripes (shows what codes appear where in the doc</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27c734d5e9e_0_446"/>
          <p:cNvPicPr preferRelativeResize="0"/>
          <p:nvPr/>
        </p:nvPicPr>
        <p:blipFill rotWithShape="1">
          <a:blip r:embed="rId3">
            <a:alphaModFix/>
          </a:blip>
          <a:srcRect b="0" l="0" r="0" t="0"/>
          <a:stretch/>
        </p:blipFill>
        <p:spPr>
          <a:xfrm>
            <a:off x="448200" y="1976028"/>
            <a:ext cx="6255026" cy="2687322"/>
          </a:xfrm>
          <a:prstGeom prst="rect">
            <a:avLst/>
          </a:prstGeom>
          <a:noFill/>
          <a:ln>
            <a:noFill/>
          </a:ln>
        </p:spPr>
      </p:pic>
      <p:sp>
        <p:nvSpPr>
          <p:cNvPr id="396" name="Google Shape;396;g27c734d5e9e_0_446"/>
          <p:cNvSpPr txBox="1"/>
          <p:nvPr>
            <p:ph type="title"/>
          </p:nvPr>
        </p:nvSpPr>
        <p:spPr>
          <a:xfrm>
            <a:off x="1308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Annotating Files (Windows)</a:t>
            </a:r>
            <a:endParaRPr/>
          </a:p>
        </p:txBody>
      </p:sp>
      <p:sp>
        <p:nvSpPr>
          <p:cNvPr id="397" name="Google Shape;397;g27c734d5e9e_0_446"/>
          <p:cNvSpPr txBox="1"/>
          <p:nvPr>
            <p:ph idx="1" type="body"/>
          </p:nvPr>
        </p:nvSpPr>
        <p:spPr>
          <a:xfrm>
            <a:off x="130800" y="662325"/>
            <a:ext cx="9013200" cy="13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200"/>
              <a:t>To annotate (comment), follow the same steps as coding except instead click “New Annotation” after you highlight and right click. Find all your annotations in the “Notes/Annotations” section in the left menu</a:t>
            </a:r>
            <a:endParaRPr sz="2200"/>
          </a:p>
        </p:txBody>
      </p:sp>
      <p:sp>
        <p:nvSpPr>
          <p:cNvPr id="398" name="Google Shape;398;g27c734d5e9e_0_446"/>
          <p:cNvSpPr/>
          <p:nvPr/>
        </p:nvSpPr>
        <p:spPr>
          <a:xfrm>
            <a:off x="3666900" y="4029225"/>
            <a:ext cx="1941000" cy="521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7c734d5e9e_0_446"/>
          <p:cNvSpPr/>
          <p:nvPr/>
        </p:nvSpPr>
        <p:spPr>
          <a:xfrm>
            <a:off x="3996925" y="2390625"/>
            <a:ext cx="2706300" cy="521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27c734d5e9e_0_446"/>
          <p:cNvSpPr/>
          <p:nvPr/>
        </p:nvSpPr>
        <p:spPr>
          <a:xfrm>
            <a:off x="502825" y="4130777"/>
            <a:ext cx="815700" cy="521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27c734d5e9e_0_446"/>
          <p:cNvSpPr txBox="1"/>
          <p:nvPr/>
        </p:nvSpPr>
        <p:spPr>
          <a:xfrm>
            <a:off x="1376550" y="3913125"/>
            <a:ext cx="1772400" cy="7533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Where you can find all your annotations listed</a:t>
            </a:r>
            <a:endParaRPr b="0" i="0" sz="1400" u="none" cap="none" strike="noStrike">
              <a:solidFill>
                <a:srgbClr val="000000"/>
              </a:solidFill>
              <a:latin typeface="Cambria"/>
              <a:ea typeface="Cambria"/>
              <a:cs typeface="Cambria"/>
              <a:sym typeface="Cambria"/>
            </a:endParaRPr>
          </a:p>
        </p:txBody>
      </p:sp>
      <p:sp>
        <p:nvSpPr>
          <p:cNvPr id="402" name="Google Shape;402;g27c734d5e9e_0_446"/>
          <p:cNvSpPr/>
          <p:nvPr/>
        </p:nvSpPr>
        <p:spPr>
          <a:xfrm>
            <a:off x="1864725" y="2065650"/>
            <a:ext cx="1941000" cy="98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7c734d5e9e_0_446"/>
          <p:cNvSpPr txBox="1"/>
          <p:nvPr/>
        </p:nvSpPr>
        <p:spPr>
          <a:xfrm>
            <a:off x="2222225" y="3054525"/>
            <a:ext cx="1129800" cy="572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List of annotations</a:t>
            </a:r>
            <a:endParaRPr b="0" i="0" sz="1400" u="none" cap="none" strike="noStrike">
              <a:solidFill>
                <a:srgbClr val="000000"/>
              </a:solidFill>
              <a:latin typeface="Cambria"/>
              <a:ea typeface="Cambria"/>
              <a:cs typeface="Cambria"/>
              <a:sym typeface="Cambria"/>
            </a:endParaRPr>
          </a:p>
        </p:txBody>
      </p:sp>
      <p:sp>
        <p:nvSpPr>
          <p:cNvPr id="404" name="Google Shape;404;g27c734d5e9e_0_446"/>
          <p:cNvSpPr txBox="1"/>
          <p:nvPr/>
        </p:nvSpPr>
        <p:spPr>
          <a:xfrm>
            <a:off x="6341075" y="4130775"/>
            <a:ext cx="2160300" cy="3180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annotation</a:t>
            </a:r>
            <a:endParaRPr b="0" i="0" sz="1400" u="none" cap="none" strike="noStrike">
              <a:solidFill>
                <a:srgbClr val="000000"/>
              </a:solidFill>
              <a:latin typeface="Cambria"/>
              <a:ea typeface="Cambria"/>
              <a:cs typeface="Cambria"/>
              <a:sym typeface="Cambria"/>
            </a:endParaRPr>
          </a:p>
        </p:txBody>
      </p:sp>
      <p:sp>
        <p:nvSpPr>
          <p:cNvPr id="405" name="Google Shape;405;g27c734d5e9e_0_446"/>
          <p:cNvSpPr txBox="1"/>
          <p:nvPr/>
        </p:nvSpPr>
        <p:spPr>
          <a:xfrm>
            <a:off x="6844450" y="2156475"/>
            <a:ext cx="1509300" cy="989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text from the document you highlighted and are annotating</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7c734d5e9e_0_460"/>
          <p:cNvSpPr txBox="1"/>
          <p:nvPr>
            <p:ph type="title"/>
          </p:nvPr>
        </p:nvSpPr>
        <p:spPr>
          <a:xfrm>
            <a:off x="1308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Annotating Files (Macs)</a:t>
            </a:r>
            <a:endParaRPr/>
          </a:p>
        </p:txBody>
      </p:sp>
      <p:sp>
        <p:nvSpPr>
          <p:cNvPr id="411" name="Google Shape;411;g27c734d5e9e_0_460"/>
          <p:cNvSpPr txBox="1"/>
          <p:nvPr>
            <p:ph idx="1" type="body"/>
          </p:nvPr>
        </p:nvSpPr>
        <p:spPr>
          <a:xfrm>
            <a:off x="130800" y="662325"/>
            <a:ext cx="9013200" cy="13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900"/>
              <a:t>To annotate (comment), follow the same steps as coding except instead click “New Annotation” after you highlight and control-click to reach the pop-up shortcut menu. Find all your annotations in the “Notes/Annotations” section in the left menu</a:t>
            </a:r>
            <a:endParaRPr sz="1900"/>
          </a:p>
        </p:txBody>
      </p:sp>
      <p:sp>
        <p:nvSpPr>
          <p:cNvPr id="412" name="Google Shape;412;g27c734d5e9e_0_460"/>
          <p:cNvSpPr txBox="1"/>
          <p:nvPr/>
        </p:nvSpPr>
        <p:spPr>
          <a:xfrm>
            <a:off x="130800" y="1976025"/>
            <a:ext cx="1129800" cy="572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List of annotations</a:t>
            </a:r>
            <a:endParaRPr b="0" i="0" sz="1400" u="none" cap="none" strike="noStrike">
              <a:solidFill>
                <a:srgbClr val="000000"/>
              </a:solidFill>
              <a:latin typeface="Cambria"/>
              <a:ea typeface="Cambria"/>
              <a:cs typeface="Cambria"/>
              <a:sym typeface="Cambria"/>
            </a:endParaRPr>
          </a:p>
        </p:txBody>
      </p:sp>
      <p:sp>
        <p:nvSpPr>
          <p:cNvPr id="413" name="Google Shape;413;g27c734d5e9e_0_460"/>
          <p:cNvSpPr txBox="1"/>
          <p:nvPr/>
        </p:nvSpPr>
        <p:spPr>
          <a:xfrm>
            <a:off x="7411775" y="2718175"/>
            <a:ext cx="1509300" cy="989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The text from the document you highlighted and are annotating</a:t>
            </a:r>
            <a:endParaRPr b="0" i="0" sz="1400" u="none" cap="none" strike="noStrike">
              <a:solidFill>
                <a:srgbClr val="000000"/>
              </a:solidFill>
              <a:latin typeface="Cambria"/>
              <a:ea typeface="Cambria"/>
              <a:cs typeface="Cambria"/>
              <a:sym typeface="Cambria"/>
            </a:endParaRPr>
          </a:p>
        </p:txBody>
      </p:sp>
      <p:pic>
        <p:nvPicPr>
          <p:cNvPr id="414" name="Google Shape;414;g27c734d5e9e_0_460"/>
          <p:cNvPicPr preferRelativeResize="0"/>
          <p:nvPr/>
        </p:nvPicPr>
        <p:blipFill rotWithShape="1">
          <a:blip r:embed="rId3">
            <a:alphaModFix/>
          </a:blip>
          <a:srcRect b="1959" l="0" r="0" t="1968"/>
          <a:stretch/>
        </p:blipFill>
        <p:spPr>
          <a:xfrm>
            <a:off x="2390388" y="1764000"/>
            <a:ext cx="3983724" cy="2601776"/>
          </a:xfrm>
          <a:prstGeom prst="rect">
            <a:avLst/>
          </a:prstGeom>
          <a:noFill/>
          <a:ln cap="flat" cmpd="sng" w="38100">
            <a:solidFill>
              <a:srgbClr val="CC0000"/>
            </a:solidFill>
            <a:prstDash val="solid"/>
            <a:round/>
            <a:headEnd len="sm" w="sm" type="none"/>
            <a:tailEnd len="sm" w="sm" type="none"/>
          </a:ln>
        </p:spPr>
      </p:pic>
      <p:cxnSp>
        <p:nvCxnSpPr>
          <p:cNvPr id="415" name="Google Shape;415;g27c734d5e9e_0_460"/>
          <p:cNvCxnSpPr>
            <a:stCxn id="413" idx="1"/>
          </p:cNvCxnSpPr>
          <p:nvPr/>
        </p:nvCxnSpPr>
        <p:spPr>
          <a:xfrm rot="10800000">
            <a:off x="6066275" y="3162775"/>
            <a:ext cx="1345500" cy="50100"/>
          </a:xfrm>
          <a:prstGeom prst="straightConnector1">
            <a:avLst/>
          </a:prstGeom>
          <a:noFill/>
          <a:ln cap="flat" cmpd="sng" w="28575">
            <a:solidFill>
              <a:srgbClr val="FF0000"/>
            </a:solidFill>
            <a:prstDash val="solid"/>
            <a:round/>
            <a:headEnd len="sm" w="sm" type="none"/>
            <a:tailEnd len="med" w="med" type="triangle"/>
          </a:ln>
        </p:spPr>
      </p:cxnSp>
      <p:cxnSp>
        <p:nvCxnSpPr>
          <p:cNvPr id="416" name="Google Shape;416;g27c734d5e9e_0_460"/>
          <p:cNvCxnSpPr/>
          <p:nvPr/>
        </p:nvCxnSpPr>
        <p:spPr>
          <a:xfrm flipH="1" rot="10800000">
            <a:off x="1226775" y="2126925"/>
            <a:ext cx="1030500" cy="420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7c734d5e9e_0_5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extLst>
                  <a:ext uri="http://customooxmlschemas.google.com/">
                    <go:slidesCustomData xmlns:go="http://customooxmlschemas.google.com/" textRoundtripDataId="1"/>
                  </a:ext>
                </a:extLst>
              </a:rPr>
              <a:t>Workshop Objectives</a:t>
            </a:r>
            <a:endParaRPr/>
          </a:p>
        </p:txBody>
      </p:sp>
      <p:sp>
        <p:nvSpPr>
          <p:cNvPr id="173" name="Google Shape;173;g27c734d5e9e_0_55"/>
          <p:cNvSpPr txBox="1"/>
          <p:nvPr>
            <p:ph idx="1" type="body"/>
          </p:nvPr>
        </p:nvSpPr>
        <p:spPr>
          <a:xfrm>
            <a:off x="311700" y="10285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Understand what qualitative coding is and why it can be useful while doing research</a:t>
            </a:r>
            <a:endParaRPr/>
          </a:p>
          <a:p>
            <a:pPr indent="-381000" lvl="0" marL="457200" rtl="0" algn="l">
              <a:lnSpc>
                <a:spcPct val="115000"/>
              </a:lnSpc>
              <a:spcBef>
                <a:spcPts val="0"/>
              </a:spcBef>
              <a:spcAft>
                <a:spcPts val="0"/>
              </a:spcAft>
              <a:buSzPts val="2400"/>
              <a:buChar char="●"/>
            </a:pPr>
            <a:r>
              <a:rPr lang="en"/>
              <a:t>Understand how to use NVivo as a research tool </a:t>
            </a:r>
            <a:endParaRPr/>
          </a:p>
          <a:p>
            <a:pPr indent="-381000" lvl="0" marL="457200" rtl="0" algn="l">
              <a:lnSpc>
                <a:spcPct val="115000"/>
              </a:lnSpc>
              <a:spcBef>
                <a:spcPts val="0"/>
              </a:spcBef>
              <a:spcAft>
                <a:spcPts val="0"/>
              </a:spcAft>
              <a:buSzPts val="2400"/>
              <a:buChar char="●"/>
            </a:pPr>
            <a:r>
              <a:rPr lang="en"/>
              <a:t>Learn the differences between NVivo file types and why knowing this is important</a:t>
            </a:r>
            <a:endParaRPr/>
          </a:p>
          <a:p>
            <a:pPr indent="-381000" lvl="0" marL="457200" rtl="0" algn="l">
              <a:lnSpc>
                <a:spcPct val="115000"/>
              </a:lnSpc>
              <a:spcBef>
                <a:spcPts val="0"/>
              </a:spcBef>
              <a:spcAft>
                <a:spcPts val="0"/>
              </a:spcAft>
              <a:buSzPts val="2400"/>
              <a:buChar char="●"/>
            </a:pPr>
            <a:r>
              <a:rPr lang="en"/>
              <a:t>Learn important NVivo-specific vocabulary to aid independent research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g27c734d5e9e_0_474"/>
          <p:cNvPicPr preferRelativeResize="0"/>
          <p:nvPr/>
        </p:nvPicPr>
        <p:blipFill rotWithShape="1">
          <a:blip r:embed="rId3">
            <a:alphaModFix/>
          </a:blip>
          <a:srcRect b="0" l="0" r="0" t="0"/>
          <a:stretch/>
        </p:blipFill>
        <p:spPr>
          <a:xfrm>
            <a:off x="4739675" y="1203625"/>
            <a:ext cx="4232701" cy="2742099"/>
          </a:xfrm>
          <a:prstGeom prst="rect">
            <a:avLst/>
          </a:prstGeom>
          <a:noFill/>
          <a:ln>
            <a:noFill/>
          </a:ln>
        </p:spPr>
      </p:pic>
      <p:sp>
        <p:nvSpPr>
          <p:cNvPr id="422" name="Google Shape;422;g27c734d5e9e_0_474"/>
          <p:cNvSpPr txBox="1"/>
          <p:nvPr>
            <p:ph type="title"/>
          </p:nvPr>
        </p:nvSpPr>
        <p:spPr>
          <a:xfrm>
            <a:off x="1308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Cases (Windows)</a:t>
            </a:r>
            <a:endParaRPr/>
          </a:p>
        </p:txBody>
      </p:sp>
      <p:sp>
        <p:nvSpPr>
          <p:cNvPr id="423" name="Google Shape;423;g27c734d5e9e_0_474"/>
          <p:cNvSpPr txBox="1"/>
          <p:nvPr>
            <p:ph idx="1" type="body"/>
          </p:nvPr>
        </p:nvSpPr>
        <p:spPr>
          <a:xfrm>
            <a:off x="130800" y="662325"/>
            <a:ext cx="4705500" cy="39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000"/>
              <a:t>Cases are the types of research texts in your project and can be organized based on the user’s choice. “</a:t>
            </a:r>
            <a:r>
              <a:rPr b="1" lang="en" sz="2000"/>
              <a:t>They might represent people, places, events, organizations or other entities that you want to analyze and compare</a:t>
            </a:r>
            <a:r>
              <a:rPr lang="en" sz="2000"/>
              <a:t>.” For example, if you have several transcripts from different trials, but want to categorize the type of trial for each text, you would use cases to do so.</a:t>
            </a:r>
            <a:endParaRPr sz="2000"/>
          </a:p>
          <a:p>
            <a:pPr indent="0" lvl="0" marL="0" rtl="0" algn="l">
              <a:lnSpc>
                <a:spcPct val="115000"/>
              </a:lnSpc>
              <a:spcBef>
                <a:spcPts val="0"/>
              </a:spcBef>
              <a:spcAft>
                <a:spcPts val="0"/>
              </a:spcAft>
              <a:buSzPts val="2400"/>
              <a:buNone/>
            </a:pPr>
            <a:r>
              <a:rPr lang="en" sz="2000"/>
              <a:t>-</a:t>
            </a:r>
            <a:r>
              <a:rPr lang="en" sz="2000" u="sng">
                <a:solidFill>
                  <a:schemeClr val="hlink"/>
                </a:solidFill>
                <a:hlinkClick r:id="rId4"/>
              </a:rPr>
              <a:t>“About Cases”, NVivo</a:t>
            </a:r>
            <a:endParaRPr sz="2000"/>
          </a:p>
        </p:txBody>
      </p:sp>
      <p:sp>
        <p:nvSpPr>
          <p:cNvPr id="424" name="Google Shape;424;g27c734d5e9e_0_474"/>
          <p:cNvSpPr txBox="1"/>
          <p:nvPr/>
        </p:nvSpPr>
        <p:spPr>
          <a:xfrm>
            <a:off x="5603050" y="141800"/>
            <a:ext cx="2962500" cy="995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To add a “case” to a file, it’s the same method as adding a code, except you choose the “Cases” folder and the proper case.</a:t>
            </a:r>
            <a:endParaRPr b="0" i="0" sz="1400" u="none" cap="none" strike="noStrike">
              <a:solidFill>
                <a:srgbClr val="000000"/>
              </a:solidFill>
              <a:latin typeface="Cambria"/>
              <a:ea typeface="Cambria"/>
              <a:cs typeface="Cambria"/>
              <a:sym typeface="Cambria"/>
            </a:endParaRPr>
          </a:p>
        </p:txBody>
      </p:sp>
      <p:sp>
        <p:nvSpPr>
          <p:cNvPr id="425" name="Google Shape;425;g27c734d5e9e_0_474"/>
          <p:cNvSpPr/>
          <p:nvPr/>
        </p:nvSpPr>
        <p:spPr>
          <a:xfrm>
            <a:off x="7878000" y="1330625"/>
            <a:ext cx="292200" cy="24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7c734d5e9e_0_474"/>
          <p:cNvSpPr/>
          <p:nvPr/>
        </p:nvSpPr>
        <p:spPr>
          <a:xfrm>
            <a:off x="4739675" y="3258900"/>
            <a:ext cx="1489800" cy="68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27c734d5e9e_0_483"/>
          <p:cNvPicPr preferRelativeResize="0"/>
          <p:nvPr/>
        </p:nvPicPr>
        <p:blipFill rotWithShape="1">
          <a:blip r:embed="rId3">
            <a:alphaModFix/>
          </a:blip>
          <a:srcRect b="6085" l="0" r="0" t="6086"/>
          <a:stretch/>
        </p:blipFill>
        <p:spPr>
          <a:xfrm>
            <a:off x="562350" y="779050"/>
            <a:ext cx="4972052" cy="3825350"/>
          </a:xfrm>
          <a:prstGeom prst="rect">
            <a:avLst/>
          </a:prstGeom>
          <a:noFill/>
          <a:ln>
            <a:noFill/>
          </a:ln>
        </p:spPr>
      </p:pic>
      <p:sp>
        <p:nvSpPr>
          <p:cNvPr id="432" name="Google Shape;432;g27c734d5e9e_0_483"/>
          <p:cNvSpPr txBox="1"/>
          <p:nvPr>
            <p:ph type="title"/>
          </p:nvPr>
        </p:nvSpPr>
        <p:spPr>
          <a:xfrm>
            <a:off x="562350" y="133675"/>
            <a:ext cx="3392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Cases (Macs)</a:t>
            </a:r>
            <a:endParaRPr/>
          </a:p>
        </p:txBody>
      </p:sp>
      <p:sp>
        <p:nvSpPr>
          <p:cNvPr id="433" name="Google Shape;433;g27c734d5e9e_0_483"/>
          <p:cNvSpPr txBox="1"/>
          <p:nvPr/>
        </p:nvSpPr>
        <p:spPr>
          <a:xfrm>
            <a:off x="5677650" y="1576050"/>
            <a:ext cx="2962500" cy="9957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To add a “case” to a file, it’s the same method as adding a code, except you choose the “Cases” folder and the proper case.</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7c734d5e9e_0_489"/>
          <p:cNvSpPr txBox="1"/>
          <p:nvPr>
            <p:ph type="title"/>
          </p:nvPr>
        </p:nvSpPr>
        <p:spPr>
          <a:xfrm>
            <a:off x="223650" y="92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Querying</a:t>
            </a:r>
            <a:endParaRPr/>
          </a:p>
        </p:txBody>
      </p:sp>
      <p:sp>
        <p:nvSpPr>
          <p:cNvPr id="439" name="Google Shape;439;g27c734d5e9e_0_489"/>
          <p:cNvSpPr txBox="1"/>
          <p:nvPr>
            <p:ph idx="1" type="body"/>
          </p:nvPr>
        </p:nvSpPr>
        <p:spPr>
          <a:xfrm>
            <a:off x="223650" y="711150"/>
            <a:ext cx="86967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sz="2100"/>
              <a:t>Querying</a:t>
            </a:r>
            <a:r>
              <a:rPr lang="en" sz="2100"/>
              <a:t>, or asking something from your data, in NVivo provides multiple ways to explore both your codes and your text.</a:t>
            </a:r>
            <a:endParaRPr sz="2100"/>
          </a:p>
          <a:p>
            <a:pPr indent="-361950" lvl="0" marL="457200" rtl="0" algn="l">
              <a:lnSpc>
                <a:spcPct val="100000"/>
              </a:lnSpc>
              <a:spcBef>
                <a:spcPts val="0"/>
              </a:spcBef>
              <a:spcAft>
                <a:spcPts val="0"/>
              </a:spcAft>
              <a:buSzPts val="2100"/>
              <a:buChar char="●"/>
            </a:pPr>
            <a:r>
              <a:rPr b="1" lang="en" sz="2100"/>
              <a:t>Word Frequency</a:t>
            </a:r>
            <a:r>
              <a:rPr lang="en" sz="2100"/>
              <a:t>: Counts the number of times words (with stopwords removed) appear in one or more files. Stopwords have non-significant meaning and appear frequently, like “the”, “a,” “is,” etc. They can inflate word frequencies without adding meaning, and are typically removed.</a:t>
            </a:r>
            <a:endParaRPr sz="2100"/>
          </a:p>
          <a:p>
            <a:pPr indent="-361950" lvl="0" marL="457200" rtl="0" algn="l">
              <a:lnSpc>
                <a:spcPct val="100000"/>
              </a:lnSpc>
              <a:spcBef>
                <a:spcPts val="1000"/>
              </a:spcBef>
              <a:spcAft>
                <a:spcPts val="0"/>
              </a:spcAft>
              <a:buSzPts val="2100"/>
              <a:buChar char="●"/>
            </a:pPr>
            <a:r>
              <a:rPr b="1" lang="en" sz="2100"/>
              <a:t>Coding</a:t>
            </a:r>
            <a:r>
              <a:rPr lang="en" sz="2100"/>
              <a:t>: Shows the number of codes, text that was coded, and the files.</a:t>
            </a:r>
            <a:endParaRPr sz="2100"/>
          </a:p>
          <a:p>
            <a:pPr indent="-361950" lvl="0" marL="457200" rtl="0" algn="l">
              <a:lnSpc>
                <a:spcPct val="100000"/>
              </a:lnSpc>
              <a:spcBef>
                <a:spcPts val="1000"/>
              </a:spcBef>
              <a:spcAft>
                <a:spcPts val="0"/>
              </a:spcAft>
              <a:buSzPts val="2100"/>
              <a:buChar char="●"/>
            </a:pPr>
            <a:r>
              <a:rPr b="1" lang="en" sz="2100"/>
              <a:t>Crosstab</a:t>
            </a:r>
            <a:r>
              <a:rPr lang="en" sz="2100"/>
              <a:t>: cross reference codes and case classifications. For example, you might want to know how often a particular code appears in both scholarly articles and your primary texts.</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g27c734d5e9e_0_494"/>
          <p:cNvPicPr preferRelativeResize="0"/>
          <p:nvPr/>
        </p:nvPicPr>
        <p:blipFill rotWithShape="1">
          <a:blip r:embed="rId3">
            <a:alphaModFix/>
          </a:blip>
          <a:srcRect b="0" l="0" r="0" t="0"/>
          <a:stretch/>
        </p:blipFill>
        <p:spPr>
          <a:xfrm>
            <a:off x="2599250" y="1335375"/>
            <a:ext cx="6361852" cy="2837424"/>
          </a:xfrm>
          <a:prstGeom prst="rect">
            <a:avLst/>
          </a:prstGeom>
          <a:noFill/>
          <a:ln>
            <a:noFill/>
          </a:ln>
        </p:spPr>
      </p:pic>
      <p:sp>
        <p:nvSpPr>
          <p:cNvPr id="445" name="Google Shape;445;g27c734d5e9e_0_494"/>
          <p:cNvSpPr txBox="1"/>
          <p:nvPr>
            <p:ph type="title"/>
          </p:nvPr>
        </p:nvSpPr>
        <p:spPr>
          <a:xfrm>
            <a:off x="223650" y="168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Word Frequency Example (Windows)</a:t>
            </a:r>
            <a:endParaRPr/>
          </a:p>
        </p:txBody>
      </p:sp>
      <p:sp>
        <p:nvSpPr>
          <p:cNvPr id="446" name="Google Shape;446;g27c734d5e9e_0_494"/>
          <p:cNvSpPr txBox="1"/>
          <p:nvPr>
            <p:ph idx="1" type="body"/>
          </p:nvPr>
        </p:nvSpPr>
        <p:spPr>
          <a:xfrm>
            <a:off x="223650" y="863550"/>
            <a:ext cx="22764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400"/>
              <a:t>“Query” can be found in the “Explore” Tab</a:t>
            </a:r>
            <a:endParaRPr sz="1400"/>
          </a:p>
          <a:p>
            <a:pPr indent="0" lvl="0" marL="0" rtl="0" algn="l">
              <a:lnSpc>
                <a:spcPct val="100000"/>
              </a:lnSpc>
              <a:spcBef>
                <a:spcPts val="0"/>
              </a:spcBef>
              <a:spcAft>
                <a:spcPts val="0"/>
              </a:spcAft>
              <a:buSzPts val="2400"/>
              <a:buNone/>
            </a:pPr>
            <a:r>
              <a:rPr lang="en" sz="1400"/>
              <a:t>Alternatively, you can right click on a file and select Query</a:t>
            </a:r>
            <a:endParaRPr sz="1400"/>
          </a:p>
          <a:p>
            <a:pPr indent="0" lvl="0" marL="0" rtl="0" algn="l">
              <a:lnSpc>
                <a:spcPct val="100000"/>
              </a:lnSpc>
              <a:spcBef>
                <a:spcPts val="0"/>
              </a:spcBef>
              <a:spcAft>
                <a:spcPts val="0"/>
              </a:spcAft>
              <a:buSzPts val="2400"/>
              <a:buNone/>
            </a:pPr>
            <a:r>
              <a:rPr lang="en" sz="1400"/>
              <a:t>To query multiple items, select the items you would like to query in the “Selected Items” tab and then click “Run Query”</a:t>
            </a:r>
            <a:endParaRPr sz="1400"/>
          </a:p>
        </p:txBody>
      </p:sp>
      <p:sp>
        <p:nvSpPr>
          <p:cNvPr id="447" name="Google Shape;447;g27c734d5e9e_0_494"/>
          <p:cNvSpPr/>
          <p:nvPr/>
        </p:nvSpPr>
        <p:spPr>
          <a:xfrm>
            <a:off x="8199950" y="1909726"/>
            <a:ext cx="392700" cy="16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7c734d5e9e_0_494"/>
          <p:cNvSpPr/>
          <p:nvPr/>
        </p:nvSpPr>
        <p:spPr>
          <a:xfrm>
            <a:off x="6765725" y="2077725"/>
            <a:ext cx="596100" cy="10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27c734d5e9e_0_494"/>
          <p:cNvSpPr/>
          <p:nvPr/>
        </p:nvSpPr>
        <p:spPr>
          <a:xfrm>
            <a:off x="5539375" y="1458830"/>
            <a:ext cx="487500" cy="450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27c734d5e9e_0_494"/>
          <p:cNvSpPr/>
          <p:nvPr/>
        </p:nvSpPr>
        <p:spPr>
          <a:xfrm>
            <a:off x="3442350" y="3441600"/>
            <a:ext cx="2083200" cy="16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g27c734d5e9e_0_504"/>
          <p:cNvPicPr preferRelativeResize="0"/>
          <p:nvPr/>
        </p:nvPicPr>
        <p:blipFill rotWithShape="1">
          <a:blip r:embed="rId3">
            <a:alphaModFix/>
          </a:blip>
          <a:srcRect b="14301" l="0" r="0" t="14300"/>
          <a:stretch/>
        </p:blipFill>
        <p:spPr>
          <a:xfrm>
            <a:off x="2754950" y="952563"/>
            <a:ext cx="6260405" cy="3238374"/>
          </a:xfrm>
          <a:prstGeom prst="rect">
            <a:avLst/>
          </a:prstGeom>
          <a:noFill/>
          <a:ln>
            <a:noFill/>
          </a:ln>
        </p:spPr>
      </p:pic>
      <p:sp>
        <p:nvSpPr>
          <p:cNvPr id="456" name="Google Shape;456;g27c734d5e9e_0_504"/>
          <p:cNvSpPr txBox="1"/>
          <p:nvPr>
            <p:ph type="title"/>
          </p:nvPr>
        </p:nvSpPr>
        <p:spPr>
          <a:xfrm>
            <a:off x="223650" y="168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Word Frequency Example (Mac)</a:t>
            </a:r>
            <a:endParaRPr/>
          </a:p>
        </p:txBody>
      </p:sp>
      <p:sp>
        <p:nvSpPr>
          <p:cNvPr id="457" name="Google Shape;457;g27c734d5e9e_0_504"/>
          <p:cNvSpPr txBox="1"/>
          <p:nvPr>
            <p:ph idx="1" type="body"/>
          </p:nvPr>
        </p:nvSpPr>
        <p:spPr>
          <a:xfrm>
            <a:off x="223650" y="863550"/>
            <a:ext cx="25314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Click the word frequency tab, then select the items you would like to query in the “Selected Items” tab and then click “Run Query.”</a:t>
            </a:r>
            <a:endParaRPr/>
          </a:p>
        </p:txBody>
      </p:sp>
      <p:sp>
        <p:nvSpPr>
          <p:cNvPr id="458" name="Google Shape;458;g27c734d5e9e_0_504"/>
          <p:cNvSpPr/>
          <p:nvPr/>
        </p:nvSpPr>
        <p:spPr>
          <a:xfrm>
            <a:off x="4185675" y="1521350"/>
            <a:ext cx="777300" cy="16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7c734d5e9e_0_504"/>
          <p:cNvSpPr/>
          <p:nvPr/>
        </p:nvSpPr>
        <p:spPr>
          <a:xfrm>
            <a:off x="7675625" y="1353350"/>
            <a:ext cx="777300" cy="16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g27c734d5e9e_0_512"/>
          <p:cNvPicPr preferRelativeResize="0"/>
          <p:nvPr/>
        </p:nvPicPr>
        <p:blipFill rotWithShape="1">
          <a:blip r:embed="rId3">
            <a:alphaModFix/>
          </a:blip>
          <a:srcRect b="15059" l="27012" r="0" t="0"/>
          <a:stretch/>
        </p:blipFill>
        <p:spPr>
          <a:xfrm>
            <a:off x="3193250" y="728700"/>
            <a:ext cx="5581650" cy="3359899"/>
          </a:xfrm>
          <a:prstGeom prst="rect">
            <a:avLst/>
          </a:prstGeom>
          <a:noFill/>
          <a:ln>
            <a:noFill/>
          </a:ln>
        </p:spPr>
      </p:pic>
      <p:sp>
        <p:nvSpPr>
          <p:cNvPr id="465" name="Google Shape;465;g27c734d5e9e_0_512"/>
          <p:cNvSpPr txBox="1"/>
          <p:nvPr>
            <p:ph type="title"/>
          </p:nvPr>
        </p:nvSpPr>
        <p:spPr>
          <a:xfrm>
            <a:off x="112175"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Crosstab Example (Windows)</a:t>
            </a:r>
            <a:endParaRPr/>
          </a:p>
        </p:txBody>
      </p:sp>
      <p:sp>
        <p:nvSpPr>
          <p:cNvPr id="466" name="Google Shape;466;g27c734d5e9e_0_512"/>
          <p:cNvSpPr txBox="1"/>
          <p:nvPr>
            <p:ph idx="1" type="body"/>
          </p:nvPr>
        </p:nvSpPr>
        <p:spPr>
          <a:xfrm>
            <a:off x="191825" y="728700"/>
            <a:ext cx="27063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Select the codes you would like to cross reference with the cases or attributes, then click “Run Query.”</a:t>
            </a:r>
            <a:endParaRPr/>
          </a:p>
        </p:txBody>
      </p:sp>
      <p:sp>
        <p:nvSpPr>
          <p:cNvPr id="467" name="Google Shape;467;g27c734d5e9e_0_512"/>
          <p:cNvSpPr/>
          <p:nvPr/>
        </p:nvSpPr>
        <p:spPr>
          <a:xfrm flipH="1" rot="10800000">
            <a:off x="3340201" y="1585818"/>
            <a:ext cx="1433400" cy="143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27c734d5e9e_0_512"/>
          <p:cNvSpPr/>
          <p:nvPr/>
        </p:nvSpPr>
        <p:spPr>
          <a:xfrm flipH="1" rot="10800000">
            <a:off x="5923876" y="1605496"/>
            <a:ext cx="1433400" cy="1357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27c734d5e9e_0_512"/>
          <p:cNvSpPr/>
          <p:nvPr/>
        </p:nvSpPr>
        <p:spPr>
          <a:xfrm flipH="1" rot="10800000">
            <a:off x="5620175" y="914800"/>
            <a:ext cx="550800" cy="34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27c734d5e9e_0_512"/>
          <p:cNvSpPr/>
          <p:nvPr/>
        </p:nvSpPr>
        <p:spPr>
          <a:xfrm flipH="1" rot="10800000">
            <a:off x="2994850" y="3263000"/>
            <a:ext cx="3439500" cy="656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27c734d5e9e_0_512"/>
          <p:cNvSpPr txBox="1"/>
          <p:nvPr/>
        </p:nvSpPr>
        <p:spPr>
          <a:xfrm>
            <a:off x="4773590" y="1688880"/>
            <a:ext cx="1087500" cy="1226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Selected codes (click the plus sign)</a:t>
            </a:r>
            <a:endParaRPr b="0" i="0" sz="1400" u="none" cap="none" strike="noStrike">
              <a:solidFill>
                <a:srgbClr val="000000"/>
              </a:solidFill>
              <a:latin typeface="Cambria"/>
              <a:ea typeface="Cambria"/>
              <a:cs typeface="Cambria"/>
              <a:sym typeface="Cambria"/>
            </a:endParaRPr>
          </a:p>
        </p:txBody>
      </p:sp>
      <p:sp>
        <p:nvSpPr>
          <p:cNvPr id="472" name="Google Shape;472;g27c734d5e9e_0_512"/>
          <p:cNvSpPr txBox="1"/>
          <p:nvPr/>
        </p:nvSpPr>
        <p:spPr>
          <a:xfrm>
            <a:off x="7420040" y="1671189"/>
            <a:ext cx="1087500" cy="1226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Selected cases (click the plus sign)</a:t>
            </a:r>
            <a:endParaRPr b="0" i="0" sz="1400" u="none" cap="none" strike="noStrike">
              <a:solidFill>
                <a:srgbClr val="000000"/>
              </a:solidFill>
              <a:latin typeface="Cambria"/>
              <a:ea typeface="Cambria"/>
              <a:cs typeface="Cambria"/>
              <a:sym typeface="Cambria"/>
            </a:endParaRPr>
          </a:p>
        </p:txBody>
      </p:sp>
      <p:sp>
        <p:nvSpPr>
          <p:cNvPr id="473" name="Google Shape;473;g27c734d5e9e_0_512"/>
          <p:cNvSpPr txBox="1"/>
          <p:nvPr/>
        </p:nvSpPr>
        <p:spPr>
          <a:xfrm>
            <a:off x="4183216" y="4031442"/>
            <a:ext cx="1208400" cy="398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results</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g2850805bbe4_1_13"/>
          <p:cNvPicPr preferRelativeResize="0"/>
          <p:nvPr/>
        </p:nvPicPr>
        <p:blipFill rotWithShape="1">
          <a:blip r:embed="rId3">
            <a:alphaModFix/>
          </a:blip>
          <a:srcRect b="0" l="0" r="0" t="0"/>
          <a:stretch/>
        </p:blipFill>
        <p:spPr>
          <a:xfrm>
            <a:off x="2842075" y="581975"/>
            <a:ext cx="5629850" cy="3468825"/>
          </a:xfrm>
          <a:prstGeom prst="rect">
            <a:avLst/>
          </a:prstGeom>
          <a:noFill/>
          <a:ln>
            <a:noFill/>
          </a:ln>
        </p:spPr>
      </p:pic>
      <p:sp>
        <p:nvSpPr>
          <p:cNvPr id="479" name="Google Shape;479;g2850805bbe4_1_13"/>
          <p:cNvSpPr txBox="1"/>
          <p:nvPr>
            <p:ph type="title"/>
          </p:nvPr>
        </p:nvSpPr>
        <p:spPr>
          <a:xfrm>
            <a:off x="69800" y="-59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Crosstab Example (Mac)</a:t>
            </a:r>
            <a:endParaRPr/>
          </a:p>
        </p:txBody>
      </p:sp>
      <p:sp>
        <p:nvSpPr>
          <p:cNvPr id="480" name="Google Shape;480;g2850805bbe4_1_13"/>
          <p:cNvSpPr txBox="1"/>
          <p:nvPr>
            <p:ph idx="1" type="body"/>
          </p:nvPr>
        </p:nvSpPr>
        <p:spPr>
          <a:xfrm>
            <a:off x="191825" y="728700"/>
            <a:ext cx="27063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Hit Explore, Queries, then Crosstab, and Select the codes you would like to cross reference with the cases or attributes, then click “Run Query.”</a:t>
            </a:r>
            <a:endParaRPr/>
          </a:p>
        </p:txBody>
      </p:sp>
      <p:sp>
        <p:nvSpPr>
          <p:cNvPr id="481" name="Google Shape;481;g2850805bbe4_1_13"/>
          <p:cNvSpPr/>
          <p:nvPr/>
        </p:nvSpPr>
        <p:spPr>
          <a:xfrm flipH="1" rot="10800000">
            <a:off x="7200500" y="2995476"/>
            <a:ext cx="1237200" cy="108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2850805bbe4_1_13"/>
          <p:cNvSpPr txBox="1"/>
          <p:nvPr/>
        </p:nvSpPr>
        <p:spPr>
          <a:xfrm>
            <a:off x="8209648" y="1523300"/>
            <a:ext cx="934500" cy="1124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Selected codes (click the plus sign)</a:t>
            </a:r>
            <a:endParaRPr b="0" i="0" sz="1400" u="none" cap="none" strike="noStrike">
              <a:solidFill>
                <a:srgbClr val="000000"/>
              </a:solidFill>
              <a:latin typeface="Cambria"/>
              <a:ea typeface="Cambria"/>
              <a:cs typeface="Cambria"/>
              <a:sym typeface="Cambria"/>
            </a:endParaRPr>
          </a:p>
        </p:txBody>
      </p:sp>
      <p:sp>
        <p:nvSpPr>
          <p:cNvPr id="483" name="Google Shape;483;g2850805bbe4_1_13"/>
          <p:cNvSpPr txBox="1"/>
          <p:nvPr/>
        </p:nvSpPr>
        <p:spPr>
          <a:xfrm>
            <a:off x="2842075" y="2870175"/>
            <a:ext cx="843600" cy="5991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Selected codes </a:t>
            </a:r>
            <a:endParaRPr b="0" i="0" sz="1400" u="none" cap="none" strike="noStrike">
              <a:solidFill>
                <a:srgbClr val="000000"/>
              </a:solidFill>
              <a:latin typeface="Cambria"/>
              <a:ea typeface="Cambria"/>
              <a:cs typeface="Cambria"/>
              <a:sym typeface="Cambria"/>
            </a:endParaRPr>
          </a:p>
        </p:txBody>
      </p:sp>
      <p:sp>
        <p:nvSpPr>
          <p:cNvPr id="484" name="Google Shape;484;g2850805bbe4_1_13"/>
          <p:cNvSpPr/>
          <p:nvPr/>
        </p:nvSpPr>
        <p:spPr>
          <a:xfrm flipH="1" rot="10800000">
            <a:off x="7170600" y="1440450"/>
            <a:ext cx="1022100" cy="1207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2850805bbe4_1_13"/>
          <p:cNvSpPr/>
          <p:nvPr/>
        </p:nvSpPr>
        <p:spPr>
          <a:xfrm flipH="1" rot="10800000">
            <a:off x="4450250" y="1416226"/>
            <a:ext cx="2686500" cy="756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2850805bbe4_1_13"/>
          <p:cNvSpPr txBox="1"/>
          <p:nvPr/>
        </p:nvSpPr>
        <p:spPr>
          <a:xfrm>
            <a:off x="5149191" y="2237692"/>
            <a:ext cx="1208400" cy="398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Your results</a:t>
            </a:r>
            <a:endParaRPr b="0" i="0" sz="1400" u="none" cap="none" strike="noStrike">
              <a:solidFill>
                <a:srgbClr val="000000"/>
              </a:solidFill>
              <a:latin typeface="Cambria"/>
              <a:ea typeface="Cambria"/>
              <a:cs typeface="Cambria"/>
              <a:sym typeface="Cambria"/>
            </a:endParaRPr>
          </a:p>
        </p:txBody>
      </p:sp>
      <p:cxnSp>
        <p:nvCxnSpPr>
          <p:cNvPr id="487" name="Google Shape;487;g2850805bbe4_1_13"/>
          <p:cNvCxnSpPr>
            <a:stCxn id="483" idx="3"/>
          </p:cNvCxnSpPr>
          <p:nvPr/>
        </p:nvCxnSpPr>
        <p:spPr>
          <a:xfrm flipH="1" rot="10800000">
            <a:off x="3685675" y="1856325"/>
            <a:ext cx="454200" cy="1313400"/>
          </a:xfrm>
          <a:prstGeom prst="straightConnector1">
            <a:avLst/>
          </a:prstGeom>
          <a:noFill/>
          <a:ln cap="flat" cmpd="sng" w="28575">
            <a:solidFill>
              <a:srgbClr val="FF0000"/>
            </a:solidFill>
            <a:prstDash val="solid"/>
            <a:round/>
            <a:headEnd len="sm" w="sm" type="none"/>
            <a:tailEnd len="med" w="med" type="triangle"/>
          </a:ln>
        </p:spPr>
      </p:cxnSp>
      <p:sp>
        <p:nvSpPr>
          <p:cNvPr id="488" name="Google Shape;488;g2850805bbe4_1_13"/>
          <p:cNvSpPr txBox="1"/>
          <p:nvPr/>
        </p:nvSpPr>
        <p:spPr>
          <a:xfrm>
            <a:off x="6049240" y="2927064"/>
            <a:ext cx="1087500" cy="1226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Selected cases (click the plus sign)</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27c734d5e9e_0_525"/>
          <p:cNvPicPr preferRelativeResize="0"/>
          <p:nvPr/>
        </p:nvPicPr>
        <p:blipFill rotWithShape="1">
          <a:blip r:embed="rId3">
            <a:alphaModFix/>
          </a:blip>
          <a:srcRect b="0" l="0" r="9453" t="0"/>
          <a:stretch/>
        </p:blipFill>
        <p:spPr>
          <a:xfrm>
            <a:off x="223650" y="3285425"/>
            <a:ext cx="8279799" cy="1150400"/>
          </a:xfrm>
          <a:prstGeom prst="rect">
            <a:avLst/>
          </a:prstGeom>
          <a:noFill/>
          <a:ln>
            <a:noFill/>
          </a:ln>
        </p:spPr>
      </p:pic>
      <p:sp>
        <p:nvSpPr>
          <p:cNvPr id="494" name="Google Shape;494;g27c734d5e9e_0_525"/>
          <p:cNvSpPr txBox="1"/>
          <p:nvPr>
            <p:ph type="title"/>
          </p:nvPr>
        </p:nvSpPr>
        <p:spPr>
          <a:xfrm>
            <a:off x="223650" y="168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Exploring Codes (Windows)</a:t>
            </a:r>
            <a:endParaRPr/>
          </a:p>
        </p:txBody>
      </p:sp>
      <p:sp>
        <p:nvSpPr>
          <p:cNvPr id="495" name="Google Shape;495;g27c734d5e9e_0_525"/>
          <p:cNvSpPr txBox="1"/>
          <p:nvPr>
            <p:ph idx="1" type="body"/>
          </p:nvPr>
        </p:nvSpPr>
        <p:spPr>
          <a:xfrm>
            <a:off x="223650" y="863550"/>
            <a:ext cx="8696700" cy="193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 u="sng">
                <a:solidFill>
                  <a:schemeClr val="hlink"/>
                </a:solidFill>
                <a:hlinkClick r:id="rId4"/>
              </a:rPr>
              <a:t>Chart</a:t>
            </a:r>
            <a:r>
              <a:rPr lang="en"/>
              <a:t>: bar chart of the number of times codes were used in a file</a:t>
            </a:r>
            <a:br>
              <a:rPr lang="en"/>
            </a:br>
            <a:r>
              <a:rPr b="1" lang="en" u="sng">
                <a:solidFill>
                  <a:schemeClr val="hlink"/>
                </a:solidFill>
                <a:hlinkClick r:id="rId5"/>
              </a:rPr>
              <a:t>Hierarchy chart</a:t>
            </a:r>
            <a:r>
              <a:rPr lang="en"/>
              <a:t>: visualizes number of codes used in a file</a:t>
            </a:r>
            <a:br>
              <a:rPr lang="en"/>
            </a:br>
            <a:r>
              <a:rPr b="1" lang="en" u="sng">
                <a:solidFill>
                  <a:schemeClr val="hlink"/>
                </a:solidFill>
                <a:hlinkClick r:id="rId6"/>
              </a:rPr>
              <a:t>Explore Diagram</a:t>
            </a:r>
            <a:r>
              <a:rPr lang="en"/>
              <a:t>: explore the codes used in a file</a:t>
            </a:r>
            <a:br>
              <a:rPr lang="en"/>
            </a:br>
            <a:r>
              <a:rPr b="1" lang="en" u="sng">
                <a:solidFill>
                  <a:schemeClr val="hlink"/>
                </a:solidFill>
                <a:hlinkClick r:id="rId7"/>
              </a:rPr>
              <a:t>Comparison Diagram</a:t>
            </a:r>
            <a:r>
              <a:rPr lang="en"/>
              <a:t>: compare the codes used in multiple files</a:t>
            </a:r>
            <a:br>
              <a:rPr lang="en"/>
            </a:br>
            <a:r>
              <a:rPr b="1" lang="en" u="sng">
                <a:solidFill>
                  <a:schemeClr val="hlink"/>
                </a:solidFill>
                <a:hlinkClick r:id="rId8"/>
              </a:rPr>
              <a:t>Social Network Analysis</a:t>
            </a:r>
            <a:r>
              <a:rPr lang="en"/>
              <a:t>: visualize relationships within networks</a:t>
            </a:r>
            <a:endParaRPr/>
          </a:p>
        </p:txBody>
      </p:sp>
      <p:sp>
        <p:nvSpPr>
          <p:cNvPr id="496" name="Google Shape;496;g27c734d5e9e_0_525"/>
          <p:cNvSpPr/>
          <p:nvPr/>
        </p:nvSpPr>
        <p:spPr>
          <a:xfrm>
            <a:off x="2645575" y="3371575"/>
            <a:ext cx="661500" cy="22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27c734d5e9e_0_525"/>
          <p:cNvSpPr/>
          <p:nvPr/>
        </p:nvSpPr>
        <p:spPr>
          <a:xfrm>
            <a:off x="4572000" y="3555275"/>
            <a:ext cx="3664800" cy="73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g27c734d5e9e_0_533"/>
          <p:cNvPicPr preferRelativeResize="0"/>
          <p:nvPr/>
        </p:nvPicPr>
        <p:blipFill rotWithShape="1">
          <a:blip r:embed="rId3">
            <a:alphaModFix/>
          </a:blip>
          <a:srcRect b="0" l="0" r="0" t="0"/>
          <a:stretch/>
        </p:blipFill>
        <p:spPr>
          <a:xfrm>
            <a:off x="1988025" y="1036125"/>
            <a:ext cx="6567424" cy="3334700"/>
          </a:xfrm>
          <a:prstGeom prst="rect">
            <a:avLst/>
          </a:prstGeom>
          <a:noFill/>
          <a:ln>
            <a:noFill/>
          </a:ln>
        </p:spPr>
      </p:pic>
      <p:sp>
        <p:nvSpPr>
          <p:cNvPr id="503" name="Google Shape;503;g27c734d5e9e_0_533"/>
          <p:cNvSpPr txBox="1"/>
          <p:nvPr>
            <p:ph type="title"/>
          </p:nvPr>
        </p:nvSpPr>
        <p:spPr>
          <a:xfrm>
            <a:off x="223650" y="168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Exploring Codes (Macs)</a:t>
            </a:r>
            <a:endParaRPr/>
          </a:p>
        </p:txBody>
      </p:sp>
      <p:sp>
        <p:nvSpPr>
          <p:cNvPr id="504" name="Google Shape;504;g27c734d5e9e_0_533"/>
          <p:cNvSpPr txBox="1"/>
          <p:nvPr/>
        </p:nvSpPr>
        <p:spPr>
          <a:xfrm>
            <a:off x="621775" y="2206656"/>
            <a:ext cx="1315500" cy="9585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Comparison diagram example</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6"/>
          <p:cNvPicPr preferRelativeResize="0"/>
          <p:nvPr/>
        </p:nvPicPr>
        <p:blipFill rotWithShape="1">
          <a:blip r:embed="rId3">
            <a:alphaModFix/>
          </a:blip>
          <a:srcRect b="0" l="0" r="0" t="0"/>
          <a:stretch/>
        </p:blipFill>
        <p:spPr>
          <a:xfrm>
            <a:off x="4010613" y="1028700"/>
            <a:ext cx="5017517" cy="2956400"/>
          </a:xfrm>
          <a:prstGeom prst="rect">
            <a:avLst/>
          </a:prstGeom>
          <a:noFill/>
          <a:ln>
            <a:noFill/>
          </a:ln>
        </p:spPr>
      </p:pic>
      <p:sp>
        <p:nvSpPr>
          <p:cNvPr id="510" name="Google Shape;510;p26"/>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Cambria"/>
                <a:ea typeface="Cambria"/>
                <a:cs typeface="Cambria"/>
                <a:sym typeface="Cambria"/>
              </a:rPr>
              <a:t>Memos (Windows)</a:t>
            </a:r>
            <a:endParaRPr>
              <a:latin typeface="Cambria"/>
              <a:ea typeface="Cambria"/>
              <a:cs typeface="Cambria"/>
              <a:sym typeface="Cambria"/>
            </a:endParaRPr>
          </a:p>
        </p:txBody>
      </p:sp>
      <p:sp>
        <p:nvSpPr>
          <p:cNvPr id="511" name="Google Shape;511;p26"/>
          <p:cNvSpPr txBox="1"/>
          <p:nvPr/>
        </p:nvSpPr>
        <p:spPr>
          <a:xfrm>
            <a:off x="5254100" y="3275575"/>
            <a:ext cx="1129800" cy="10002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Menu where memos are located</a:t>
            </a:r>
            <a:endParaRPr b="0" i="0" sz="1400" u="none" cap="none" strike="noStrike">
              <a:solidFill>
                <a:srgbClr val="000000"/>
              </a:solidFill>
              <a:latin typeface="Cambria"/>
              <a:ea typeface="Cambria"/>
              <a:cs typeface="Cambria"/>
              <a:sym typeface="Cambria"/>
            </a:endParaRPr>
          </a:p>
        </p:txBody>
      </p:sp>
      <p:sp>
        <p:nvSpPr>
          <p:cNvPr id="512" name="Google Shape;512;p26"/>
          <p:cNvSpPr txBox="1"/>
          <p:nvPr/>
        </p:nvSpPr>
        <p:spPr>
          <a:xfrm>
            <a:off x="7753075" y="1072775"/>
            <a:ext cx="1129800" cy="10002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Option to link the memo to a code or file</a:t>
            </a:r>
            <a:endParaRPr b="0" i="0" sz="1400" u="none" cap="none" strike="noStrike">
              <a:solidFill>
                <a:srgbClr val="000000"/>
              </a:solidFill>
              <a:latin typeface="Cambria"/>
              <a:ea typeface="Cambria"/>
              <a:cs typeface="Cambria"/>
              <a:sym typeface="Cambria"/>
            </a:endParaRPr>
          </a:p>
        </p:txBody>
      </p:sp>
      <p:sp>
        <p:nvSpPr>
          <p:cNvPr id="513" name="Google Shape;513;p26"/>
          <p:cNvSpPr txBox="1"/>
          <p:nvPr>
            <p:ph idx="1" type="body"/>
          </p:nvPr>
        </p:nvSpPr>
        <p:spPr>
          <a:xfrm>
            <a:off x="311700" y="1028700"/>
            <a:ext cx="3699000" cy="3540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Cambria"/>
              <a:buChar char="●"/>
            </a:pPr>
            <a:r>
              <a:rPr lang="en" sz="1900">
                <a:latin typeface="Cambria"/>
                <a:ea typeface="Cambria"/>
                <a:cs typeface="Cambria"/>
                <a:sym typeface="Cambria"/>
              </a:rPr>
              <a:t>Memos are more extended write-ups of your analytical insights</a:t>
            </a:r>
            <a:endParaRPr sz="1900">
              <a:latin typeface="Cambria"/>
              <a:ea typeface="Cambria"/>
              <a:cs typeface="Cambria"/>
              <a:sym typeface="Cambria"/>
            </a:endParaRPr>
          </a:p>
          <a:p>
            <a:pPr indent="-349250" lvl="0" marL="457200" rtl="0" algn="l">
              <a:lnSpc>
                <a:spcPct val="115000"/>
              </a:lnSpc>
              <a:spcBef>
                <a:spcPts val="0"/>
              </a:spcBef>
              <a:spcAft>
                <a:spcPts val="0"/>
              </a:spcAft>
              <a:buSzPts val="1900"/>
              <a:buFont typeface="Cambria"/>
              <a:buChar char="●"/>
            </a:pPr>
            <a:r>
              <a:rPr lang="en" sz="1900">
                <a:latin typeface="Cambria"/>
                <a:ea typeface="Cambria"/>
                <a:cs typeface="Cambria"/>
                <a:sym typeface="Cambria"/>
              </a:rPr>
              <a:t>They can stand alone, but also be linked</a:t>
            </a:r>
            <a:endParaRPr sz="1900">
              <a:latin typeface="Cambria"/>
              <a:ea typeface="Cambria"/>
              <a:cs typeface="Cambria"/>
              <a:sym typeface="Cambria"/>
            </a:endParaRPr>
          </a:p>
          <a:p>
            <a:pPr indent="-349250" lvl="0" marL="457200" rtl="0" algn="l">
              <a:lnSpc>
                <a:spcPct val="115000"/>
              </a:lnSpc>
              <a:spcBef>
                <a:spcPts val="0"/>
              </a:spcBef>
              <a:spcAft>
                <a:spcPts val="0"/>
              </a:spcAft>
              <a:buSzPts val="1900"/>
              <a:buFont typeface="Cambria"/>
              <a:buChar char="●"/>
            </a:pPr>
            <a:r>
              <a:rPr lang="en" sz="1900">
                <a:latin typeface="Cambria"/>
                <a:ea typeface="Cambria"/>
                <a:cs typeface="Cambria"/>
                <a:sym typeface="Cambria"/>
              </a:rPr>
              <a:t>“Memo link”: linking memo to a particular file, case, or code</a:t>
            </a:r>
            <a:endParaRPr sz="1900">
              <a:latin typeface="Cambria"/>
              <a:ea typeface="Cambria"/>
              <a:cs typeface="Cambria"/>
              <a:sym typeface="Cambria"/>
            </a:endParaRPr>
          </a:p>
        </p:txBody>
      </p:sp>
      <p:cxnSp>
        <p:nvCxnSpPr>
          <p:cNvPr id="514" name="Google Shape;514;p26"/>
          <p:cNvCxnSpPr/>
          <p:nvPr/>
        </p:nvCxnSpPr>
        <p:spPr>
          <a:xfrm rot="10800000">
            <a:off x="4494188" y="3525025"/>
            <a:ext cx="759900" cy="222600"/>
          </a:xfrm>
          <a:prstGeom prst="straightConnector1">
            <a:avLst/>
          </a:prstGeom>
          <a:noFill/>
          <a:ln cap="flat" cmpd="sng" w="9525">
            <a:solidFill>
              <a:srgbClr val="FF0000"/>
            </a:solidFill>
            <a:prstDash val="solid"/>
            <a:round/>
            <a:headEnd len="sm" w="sm" type="none"/>
            <a:tailEnd len="med" w="med" type="triangle"/>
          </a:ln>
        </p:spPr>
      </p:cxnSp>
      <p:cxnSp>
        <p:nvCxnSpPr>
          <p:cNvPr id="515" name="Google Shape;515;p26"/>
          <p:cNvCxnSpPr/>
          <p:nvPr/>
        </p:nvCxnSpPr>
        <p:spPr>
          <a:xfrm flipH="1">
            <a:off x="7626163" y="1685800"/>
            <a:ext cx="126900" cy="1302000"/>
          </a:xfrm>
          <a:prstGeom prst="straightConnector1">
            <a:avLst/>
          </a:prstGeom>
          <a:noFill/>
          <a:ln cap="flat" cmpd="sng" w="9525">
            <a:solidFill>
              <a:srgbClr val="FF0000"/>
            </a:solidFill>
            <a:prstDash val="solid"/>
            <a:round/>
            <a:headEnd len="sm" w="sm" type="none"/>
            <a:tailEnd len="med" w="med" type="triangle"/>
          </a:ln>
        </p:spPr>
      </p:cxnSp>
      <p:sp>
        <p:nvSpPr>
          <p:cNvPr id="516" name="Google Shape;516;p26"/>
          <p:cNvSpPr/>
          <p:nvPr/>
        </p:nvSpPr>
        <p:spPr>
          <a:xfrm>
            <a:off x="5785875" y="1113275"/>
            <a:ext cx="240000" cy="400200"/>
          </a:xfrm>
          <a:prstGeom prst="rect">
            <a:avLst/>
          </a:prstGeom>
          <a:noFill/>
          <a:ln cap="flat" cmpd="sng" w="19050">
            <a:solidFill>
              <a:srgbClr val="ED0E0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8695329069_1_8"/>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Getting started: Qualitative Coding with NVivo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27"/>
          <p:cNvPicPr preferRelativeResize="0"/>
          <p:nvPr/>
        </p:nvPicPr>
        <p:blipFill rotWithShape="1">
          <a:blip r:embed="rId3">
            <a:alphaModFix/>
          </a:blip>
          <a:srcRect b="0" l="0" r="0" t="0"/>
          <a:stretch/>
        </p:blipFill>
        <p:spPr>
          <a:xfrm>
            <a:off x="2334177" y="941325"/>
            <a:ext cx="4497673" cy="3627551"/>
          </a:xfrm>
          <a:prstGeom prst="rect">
            <a:avLst/>
          </a:prstGeom>
          <a:noFill/>
          <a:ln>
            <a:noFill/>
          </a:ln>
        </p:spPr>
      </p:pic>
      <p:sp>
        <p:nvSpPr>
          <p:cNvPr id="522" name="Google Shape;522;p27"/>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Cambria"/>
                <a:ea typeface="Cambria"/>
                <a:cs typeface="Cambria"/>
                <a:sym typeface="Cambria"/>
              </a:rPr>
              <a:t>Memo Links (Windows)</a:t>
            </a:r>
            <a:endParaRPr>
              <a:latin typeface="Cambria"/>
              <a:ea typeface="Cambria"/>
              <a:cs typeface="Cambria"/>
              <a:sym typeface="Cambria"/>
            </a:endParaRPr>
          </a:p>
        </p:txBody>
      </p:sp>
      <p:sp>
        <p:nvSpPr>
          <p:cNvPr id="523" name="Google Shape;523;p27"/>
          <p:cNvSpPr txBox="1"/>
          <p:nvPr/>
        </p:nvSpPr>
        <p:spPr>
          <a:xfrm>
            <a:off x="956375" y="1536000"/>
            <a:ext cx="1129800" cy="12198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Showing the link between the file and the memo</a:t>
            </a:r>
            <a:endParaRPr b="0" i="0" sz="1400" u="none" cap="none" strike="noStrike">
              <a:solidFill>
                <a:srgbClr val="000000"/>
              </a:solidFill>
              <a:latin typeface="Cambria"/>
              <a:ea typeface="Cambria"/>
              <a:cs typeface="Cambria"/>
              <a:sym typeface="Cambria"/>
            </a:endParaRPr>
          </a:p>
        </p:txBody>
      </p:sp>
      <p:sp>
        <p:nvSpPr>
          <p:cNvPr id="524" name="Google Shape;524;p27"/>
          <p:cNvSpPr txBox="1"/>
          <p:nvPr/>
        </p:nvSpPr>
        <p:spPr>
          <a:xfrm>
            <a:off x="6782875" y="2972050"/>
            <a:ext cx="1129800" cy="863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Accessing the memo from the file</a:t>
            </a:r>
            <a:endParaRPr b="0" i="0" sz="1400" u="none" cap="none" strike="noStrike">
              <a:solidFill>
                <a:srgbClr val="000000"/>
              </a:solidFill>
              <a:latin typeface="Cambria"/>
              <a:ea typeface="Cambria"/>
              <a:cs typeface="Cambria"/>
              <a:sym typeface="Cambria"/>
            </a:endParaRPr>
          </a:p>
        </p:txBody>
      </p:sp>
      <p:cxnSp>
        <p:nvCxnSpPr>
          <p:cNvPr id="525" name="Google Shape;525;p27"/>
          <p:cNvCxnSpPr/>
          <p:nvPr/>
        </p:nvCxnSpPr>
        <p:spPr>
          <a:xfrm flipH="1">
            <a:off x="5740063" y="3357150"/>
            <a:ext cx="1042800" cy="53700"/>
          </a:xfrm>
          <a:prstGeom prst="straightConnector1">
            <a:avLst/>
          </a:prstGeom>
          <a:noFill/>
          <a:ln cap="flat" cmpd="sng" w="9525">
            <a:solidFill>
              <a:srgbClr val="FF0000"/>
            </a:solidFill>
            <a:prstDash val="solid"/>
            <a:round/>
            <a:headEnd len="sm" w="sm" type="none"/>
            <a:tailEnd len="med" w="med" type="triangle"/>
          </a:ln>
        </p:spPr>
      </p:cxnSp>
      <p:cxnSp>
        <p:nvCxnSpPr>
          <p:cNvPr id="526" name="Google Shape;526;p27"/>
          <p:cNvCxnSpPr>
            <a:stCxn id="523" idx="0"/>
          </p:cNvCxnSpPr>
          <p:nvPr/>
        </p:nvCxnSpPr>
        <p:spPr>
          <a:xfrm>
            <a:off x="1521275" y="1536000"/>
            <a:ext cx="4036200" cy="4002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8"/>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Cambria"/>
                <a:ea typeface="Cambria"/>
                <a:cs typeface="Cambria"/>
                <a:sym typeface="Cambria"/>
              </a:rPr>
              <a:t>Memos and Memo Links (Macs)</a:t>
            </a:r>
            <a:endParaRPr>
              <a:latin typeface="Cambria"/>
              <a:ea typeface="Cambria"/>
              <a:cs typeface="Cambria"/>
              <a:sym typeface="Cambria"/>
            </a:endParaRPr>
          </a:p>
        </p:txBody>
      </p:sp>
      <p:sp>
        <p:nvSpPr>
          <p:cNvPr id="532" name="Google Shape;532;p28"/>
          <p:cNvSpPr txBox="1"/>
          <p:nvPr/>
        </p:nvSpPr>
        <p:spPr>
          <a:xfrm>
            <a:off x="3768725" y="872000"/>
            <a:ext cx="1167000" cy="12198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Navigating memo creation (hit create,then memo)</a:t>
            </a:r>
            <a:endParaRPr b="0" i="0" sz="1400" u="none" cap="none" strike="noStrike">
              <a:solidFill>
                <a:srgbClr val="000000"/>
              </a:solidFill>
              <a:latin typeface="Cambria"/>
              <a:ea typeface="Cambria"/>
              <a:cs typeface="Cambria"/>
              <a:sym typeface="Cambria"/>
            </a:endParaRPr>
          </a:p>
        </p:txBody>
      </p:sp>
      <p:sp>
        <p:nvSpPr>
          <p:cNvPr id="533" name="Google Shape;533;p28"/>
          <p:cNvSpPr txBox="1"/>
          <p:nvPr/>
        </p:nvSpPr>
        <p:spPr>
          <a:xfrm>
            <a:off x="0" y="1859825"/>
            <a:ext cx="1129800" cy="8634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Menu where memos are located</a:t>
            </a:r>
            <a:endParaRPr b="0" i="0" sz="1400" u="none" cap="none" strike="noStrike">
              <a:solidFill>
                <a:srgbClr val="000000"/>
              </a:solidFill>
              <a:latin typeface="Cambria"/>
              <a:ea typeface="Cambria"/>
              <a:cs typeface="Cambria"/>
              <a:sym typeface="Cambria"/>
            </a:endParaRPr>
          </a:p>
        </p:txBody>
      </p:sp>
      <p:cxnSp>
        <p:nvCxnSpPr>
          <p:cNvPr id="534" name="Google Shape;534;p28"/>
          <p:cNvCxnSpPr/>
          <p:nvPr/>
        </p:nvCxnSpPr>
        <p:spPr>
          <a:xfrm rot="10800000">
            <a:off x="2159863" y="2916325"/>
            <a:ext cx="522300" cy="246300"/>
          </a:xfrm>
          <a:prstGeom prst="straightConnector1">
            <a:avLst/>
          </a:prstGeom>
          <a:noFill/>
          <a:ln cap="flat" cmpd="sng" w="9525">
            <a:solidFill>
              <a:srgbClr val="FF0000"/>
            </a:solidFill>
            <a:prstDash val="solid"/>
            <a:round/>
            <a:headEnd len="sm" w="sm" type="none"/>
            <a:tailEnd len="med" w="med" type="triangle"/>
          </a:ln>
        </p:spPr>
      </p:cxnSp>
      <p:pic>
        <p:nvPicPr>
          <p:cNvPr id="535" name="Google Shape;535;p28"/>
          <p:cNvPicPr preferRelativeResize="0"/>
          <p:nvPr/>
        </p:nvPicPr>
        <p:blipFill rotWithShape="1">
          <a:blip r:embed="rId3">
            <a:alphaModFix/>
          </a:blip>
          <a:srcRect b="0" l="0" r="0" t="0"/>
          <a:stretch/>
        </p:blipFill>
        <p:spPr>
          <a:xfrm>
            <a:off x="1418375" y="927600"/>
            <a:ext cx="2038349" cy="3654166"/>
          </a:xfrm>
          <a:prstGeom prst="rect">
            <a:avLst/>
          </a:prstGeom>
          <a:noFill/>
          <a:ln>
            <a:noFill/>
          </a:ln>
        </p:spPr>
      </p:pic>
      <p:cxnSp>
        <p:nvCxnSpPr>
          <p:cNvPr id="536" name="Google Shape;536;p28"/>
          <p:cNvCxnSpPr/>
          <p:nvPr/>
        </p:nvCxnSpPr>
        <p:spPr>
          <a:xfrm flipH="1">
            <a:off x="3456725" y="1084225"/>
            <a:ext cx="312000" cy="1500"/>
          </a:xfrm>
          <a:prstGeom prst="straightConnector1">
            <a:avLst/>
          </a:prstGeom>
          <a:noFill/>
          <a:ln cap="flat" cmpd="sng" w="9525">
            <a:solidFill>
              <a:srgbClr val="FF0000"/>
            </a:solidFill>
            <a:prstDash val="solid"/>
            <a:round/>
            <a:headEnd len="sm" w="sm" type="none"/>
            <a:tailEnd len="med" w="med" type="triangle"/>
          </a:ln>
        </p:spPr>
      </p:cxnSp>
      <p:cxnSp>
        <p:nvCxnSpPr>
          <p:cNvPr id="537" name="Google Shape;537;p28"/>
          <p:cNvCxnSpPr/>
          <p:nvPr/>
        </p:nvCxnSpPr>
        <p:spPr>
          <a:xfrm>
            <a:off x="1129788" y="2281475"/>
            <a:ext cx="253800" cy="183300"/>
          </a:xfrm>
          <a:prstGeom prst="straightConnector1">
            <a:avLst/>
          </a:prstGeom>
          <a:noFill/>
          <a:ln cap="flat" cmpd="sng" w="9525">
            <a:solidFill>
              <a:srgbClr val="FF0000"/>
            </a:solidFill>
            <a:prstDash val="solid"/>
            <a:round/>
            <a:headEnd len="sm" w="sm" type="none"/>
            <a:tailEnd len="med" w="med" type="triangle"/>
          </a:ln>
        </p:spPr>
      </p:cxnSp>
      <p:cxnSp>
        <p:nvCxnSpPr>
          <p:cNvPr id="538" name="Google Shape;538;p28"/>
          <p:cNvCxnSpPr/>
          <p:nvPr/>
        </p:nvCxnSpPr>
        <p:spPr>
          <a:xfrm flipH="1" rot="10800000">
            <a:off x="5592713" y="1743325"/>
            <a:ext cx="633300" cy="67200"/>
          </a:xfrm>
          <a:prstGeom prst="straightConnector1">
            <a:avLst/>
          </a:prstGeom>
          <a:noFill/>
          <a:ln cap="flat" cmpd="sng" w="9525">
            <a:solidFill>
              <a:srgbClr val="FF0000"/>
            </a:solidFill>
            <a:prstDash val="solid"/>
            <a:round/>
            <a:headEnd len="sm" w="sm" type="none"/>
            <a:tailEnd len="med" w="med" type="triangle"/>
          </a:ln>
        </p:spPr>
      </p:cxnSp>
      <p:pic>
        <p:nvPicPr>
          <p:cNvPr id="539" name="Google Shape;539;p28"/>
          <p:cNvPicPr preferRelativeResize="0"/>
          <p:nvPr/>
        </p:nvPicPr>
        <p:blipFill rotWithShape="1">
          <a:blip r:embed="rId4">
            <a:alphaModFix/>
          </a:blip>
          <a:srcRect b="0" l="0" r="0" t="0"/>
          <a:stretch/>
        </p:blipFill>
        <p:spPr>
          <a:xfrm>
            <a:off x="5424671" y="1082426"/>
            <a:ext cx="3184552" cy="3131551"/>
          </a:xfrm>
          <a:prstGeom prst="rect">
            <a:avLst/>
          </a:prstGeom>
          <a:noFill/>
          <a:ln>
            <a:noFill/>
          </a:ln>
        </p:spPr>
      </p:pic>
      <p:sp>
        <p:nvSpPr>
          <p:cNvPr id="540" name="Google Shape;540;p28"/>
          <p:cNvSpPr txBox="1"/>
          <p:nvPr/>
        </p:nvSpPr>
        <p:spPr>
          <a:xfrm>
            <a:off x="8094125" y="1546750"/>
            <a:ext cx="1018500" cy="2202900"/>
          </a:xfrm>
          <a:prstGeom prst="rect">
            <a:avLst/>
          </a:prstGeom>
          <a:solidFill>
            <a:srgbClr val="F6B26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mbria"/>
                <a:ea typeface="Cambria"/>
                <a:cs typeface="Cambria"/>
                <a:sym typeface="Cambria"/>
              </a:rPr>
              <a:t>Navigate to the file, then right click and hit memo link and choose a new or existing memo</a:t>
            </a:r>
            <a:endParaRPr b="0" i="0" sz="1400" u="none" cap="none" strike="noStrike">
              <a:solidFill>
                <a:srgbClr val="000000"/>
              </a:solidFill>
              <a:latin typeface="Cambria"/>
              <a:ea typeface="Cambria"/>
              <a:cs typeface="Cambria"/>
              <a:sym typeface="Cambria"/>
            </a:endParaRPr>
          </a:p>
        </p:txBody>
      </p:sp>
      <p:cxnSp>
        <p:nvCxnSpPr>
          <p:cNvPr id="541" name="Google Shape;541;p28"/>
          <p:cNvCxnSpPr/>
          <p:nvPr/>
        </p:nvCxnSpPr>
        <p:spPr>
          <a:xfrm rot="10800000">
            <a:off x="6974575" y="1707750"/>
            <a:ext cx="1129800" cy="59520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27c734d5e9e_0_539"/>
          <p:cNvPicPr preferRelativeResize="0"/>
          <p:nvPr/>
        </p:nvPicPr>
        <p:blipFill rotWithShape="1">
          <a:blip r:embed="rId3">
            <a:alphaModFix/>
          </a:blip>
          <a:srcRect b="0" l="0" r="0" t="0"/>
          <a:stretch/>
        </p:blipFill>
        <p:spPr>
          <a:xfrm>
            <a:off x="5661125" y="1836975"/>
            <a:ext cx="3063200" cy="2593499"/>
          </a:xfrm>
          <a:prstGeom prst="rect">
            <a:avLst/>
          </a:prstGeom>
          <a:noFill/>
          <a:ln>
            <a:noFill/>
          </a:ln>
        </p:spPr>
      </p:pic>
      <p:sp>
        <p:nvSpPr>
          <p:cNvPr id="547" name="Google Shape;547;g27c734d5e9e_0_539"/>
          <p:cNvSpPr txBox="1"/>
          <p:nvPr>
            <p:ph type="title"/>
          </p:nvPr>
        </p:nvSpPr>
        <p:spPr>
          <a:xfrm>
            <a:off x="311700" y="71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Export Your Projects</a:t>
            </a:r>
            <a:endParaRPr/>
          </a:p>
        </p:txBody>
      </p:sp>
      <p:sp>
        <p:nvSpPr>
          <p:cNvPr id="548" name="Google Shape;548;g27c734d5e9e_0_539"/>
          <p:cNvSpPr txBox="1"/>
          <p:nvPr>
            <p:ph idx="1" type="body"/>
          </p:nvPr>
        </p:nvSpPr>
        <p:spPr>
          <a:xfrm>
            <a:off x="311700" y="807450"/>
            <a:ext cx="8520600" cy="17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t>Since there is a cross-platform problem, </a:t>
            </a:r>
            <a:r>
              <a:rPr b="1" lang="en" sz="1800">
                <a:extLst>
                  <a:ext uri="http://customooxmlschemas.google.com/">
                    <go:slidesCustomData xmlns:go="http://customooxmlschemas.google.com/" textRoundtripDataId="14"/>
                  </a:ext>
                </a:extLst>
              </a:rPr>
              <a:t>save </a:t>
            </a:r>
            <a:r>
              <a:rPr b="1" lang="en" sz="1800"/>
              <a:t>and export your projects as </a:t>
            </a:r>
            <a:r>
              <a:rPr b="1" lang="en" sz="1800">
                <a:solidFill>
                  <a:srgbClr val="000000"/>
                </a:solidFill>
                <a:highlight>
                  <a:srgbClr val="F4CCCC"/>
                </a:highlight>
              </a:rPr>
              <a:t>.qdpx</a:t>
            </a:r>
            <a:r>
              <a:rPr lang="en" sz="1800"/>
              <a:t> files when submitting assignments so they can be opened on both Macs and Windows! </a:t>
            </a:r>
            <a:endParaRPr sz="1800"/>
          </a:p>
          <a:p>
            <a:pPr indent="0" lvl="0" marL="0" rtl="0" algn="l">
              <a:lnSpc>
                <a:spcPct val="115000"/>
              </a:lnSpc>
              <a:spcBef>
                <a:spcPts val="0"/>
              </a:spcBef>
              <a:spcAft>
                <a:spcPts val="0"/>
              </a:spcAft>
              <a:buSzPts val="2400"/>
              <a:buNone/>
            </a:pPr>
            <a:r>
              <a:rPr lang="en" sz="1800"/>
              <a:t>MACS								WINDOWS</a:t>
            </a:r>
            <a:endParaRPr sz="1800"/>
          </a:p>
        </p:txBody>
      </p:sp>
      <p:pic>
        <p:nvPicPr>
          <p:cNvPr id="549" name="Google Shape;549;g27c734d5e9e_0_539"/>
          <p:cNvPicPr preferRelativeResize="0"/>
          <p:nvPr/>
        </p:nvPicPr>
        <p:blipFill rotWithShape="1">
          <a:blip r:embed="rId4">
            <a:alphaModFix/>
          </a:blip>
          <a:srcRect b="0" l="0" r="0" t="0"/>
          <a:stretch/>
        </p:blipFill>
        <p:spPr>
          <a:xfrm>
            <a:off x="1140150" y="1836975"/>
            <a:ext cx="3027998" cy="2621726"/>
          </a:xfrm>
          <a:prstGeom prst="rect">
            <a:avLst/>
          </a:prstGeom>
          <a:noFill/>
          <a:ln>
            <a:noFill/>
          </a:ln>
        </p:spPr>
      </p:pic>
      <p:sp>
        <p:nvSpPr>
          <p:cNvPr id="550" name="Google Shape;550;g27c734d5e9e_0_539"/>
          <p:cNvSpPr/>
          <p:nvPr/>
        </p:nvSpPr>
        <p:spPr>
          <a:xfrm>
            <a:off x="3343300" y="1836975"/>
            <a:ext cx="315900" cy="14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27c734d5e9e_0_539"/>
          <p:cNvSpPr/>
          <p:nvPr/>
        </p:nvSpPr>
        <p:spPr>
          <a:xfrm>
            <a:off x="1871625" y="1988125"/>
            <a:ext cx="315900" cy="38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8695329069_1_0"/>
          <p:cNvSpPr txBox="1"/>
          <p:nvPr>
            <p:ph type="title"/>
          </p:nvPr>
        </p:nvSpPr>
        <p:spPr>
          <a:xfrm>
            <a:off x="311700" y="237625"/>
            <a:ext cx="860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Coding &amp; Organizing Literature Reviews</a:t>
            </a:r>
            <a:endParaRPr/>
          </a:p>
        </p:txBody>
      </p:sp>
      <p:sp>
        <p:nvSpPr>
          <p:cNvPr id="557" name="Google Shape;557;g28695329069_1_0"/>
          <p:cNvSpPr txBox="1"/>
          <p:nvPr>
            <p:ph idx="1" type="body"/>
          </p:nvPr>
        </p:nvSpPr>
        <p:spPr>
          <a:xfrm>
            <a:off x="256950" y="919475"/>
            <a:ext cx="87183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000"/>
              <a:t>You can import reference files from EndNote, Zotero, and other citation management tools to organize a literature review. In your citation management tool, export the library as an XML (EndNote) or RIS file (Zotero).</a:t>
            </a:r>
            <a:endParaRPr sz="2000"/>
          </a:p>
          <a:p>
            <a:pPr indent="0" lvl="0" marL="0" rtl="0" algn="l">
              <a:lnSpc>
                <a:spcPct val="115000"/>
              </a:lnSpc>
              <a:spcBef>
                <a:spcPts val="0"/>
              </a:spcBef>
              <a:spcAft>
                <a:spcPts val="0"/>
              </a:spcAft>
              <a:buSzPts val="2400"/>
              <a:buNone/>
            </a:pPr>
            <a:r>
              <a:t/>
            </a:r>
            <a:endParaRPr/>
          </a:p>
          <a:p>
            <a:pPr indent="0" lvl="0" marL="0" rtl="0" algn="l">
              <a:lnSpc>
                <a:spcPct val="115000"/>
              </a:lnSpc>
              <a:spcBef>
                <a:spcPts val="0"/>
              </a:spcBef>
              <a:spcAft>
                <a:spcPts val="0"/>
              </a:spcAft>
              <a:buSzPts val="2400"/>
              <a:buNone/>
            </a:pPr>
            <a:r>
              <a:t/>
            </a:r>
            <a:endParaRPr/>
          </a:p>
        </p:txBody>
      </p:sp>
      <p:pic>
        <p:nvPicPr>
          <p:cNvPr id="558" name="Google Shape;558;g28695329069_1_0"/>
          <p:cNvPicPr preferRelativeResize="0"/>
          <p:nvPr/>
        </p:nvPicPr>
        <p:blipFill rotWithShape="1">
          <a:blip r:embed="rId3">
            <a:alphaModFix/>
          </a:blip>
          <a:srcRect b="8272" l="0" r="0" t="0"/>
          <a:stretch/>
        </p:blipFill>
        <p:spPr>
          <a:xfrm>
            <a:off x="4114975" y="3387950"/>
            <a:ext cx="4936476" cy="1260825"/>
          </a:xfrm>
          <a:prstGeom prst="rect">
            <a:avLst/>
          </a:prstGeom>
          <a:noFill/>
          <a:ln>
            <a:noFill/>
          </a:ln>
        </p:spPr>
      </p:pic>
      <p:sp>
        <p:nvSpPr>
          <p:cNvPr id="559" name="Google Shape;559;g28695329069_1_0"/>
          <p:cNvSpPr txBox="1"/>
          <p:nvPr/>
        </p:nvSpPr>
        <p:spPr>
          <a:xfrm>
            <a:off x="5349800" y="3223225"/>
            <a:ext cx="1171500" cy="390600"/>
          </a:xfrm>
          <a:prstGeom prst="rect">
            <a:avLst/>
          </a:prstGeom>
          <a:solidFill>
            <a:srgbClr val="F6B26B"/>
          </a:solidFill>
          <a:ln cap="flat" cmpd="sng" w="9525">
            <a:solidFill>
              <a:srgbClr val="ED0E0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mbria"/>
                <a:ea typeface="Cambria"/>
                <a:cs typeface="Cambria"/>
                <a:sym typeface="Cambria"/>
              </a:rPr>
              <a:t>Import tab</a:t>
            </a:r>
            <a:endParaRPr b="0" i="0" sz="1400" u="none" cap="none" strike="noStrike">
              <a:solidFill>
                <a:srgbClr val="FFFFFF"/>
              </a:solidFill>
              <a:latin typeface="Cambria"/>
              <a:ea typeface="Cambria"/>
              <a:cs typeface="Cambria"/>
              <a:sym typeface="Cambria"/>
            </a:endParaRPr>
          </a:p>
        </p:txBody>
      </p:sp>
      <p:sp>
        <p:nvSpPr>
          <p:cNvPr id="560" name="Google Shape;560;g28695329069_1_0"/>
          <p:cNvSpPr txBox="1"/>
          <p:nvPr/>
        </p:nvSpPr>
        <p:spPr>
          <a:xfrm>
            <a:off x="7309625" y="3747800"/>
            <a:ext cx="1748100" cy="693900"/>
          </a:xfrm>
          <a:prstGeom prst="rect">
            <a:avLst/>
          </a:prstGeom>
          <a:solidFill>
            <a:srgbClr val="F6B26B"/>
          </a:solidFill>
          <a:ln cap="flat" cmpd="sng" w="9525">
            <a:solidFill>
              <a:srgbClr val="ED0E0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mbria"/>
                <a:ea typeface="Cambria"/>
                <a:cs typeface="Cambria"/>
                <a:sym typeface="Cambria"/>
              </a:rPr>
              <a:t>Select Bibliography and choose the citation tool</a:t>
            </a:r>
            <a:endParaRPr b="0" i="0" sz="1400" u="none" cap="none" strike="noStrike">
              <a:solidFill>
                <a:srgbClr val="FFFFFF"/>
              </a:solidFill>
              <a:latin typeface="Cambria"/>
              <a:ea typeface="Cambria"/>
              <a:cs typeface="Cambria"/>
              <a:sym typeface="Cambria"/>
            </a:endParaRPr>
          </a:p>
        </p:txBody>
      </p:sp>
      <p:sp>
        <p:nvSpPr>
          <p:cNvPr id="561" name="Google Shape;561;g28695329069_1_0"/>
          <p:cNvSpPr txBox="1"/>
          <p:nvPr/>
        </p:nvSpPr>
        <p:spPr>
          <a:xfrm>
            <a:off x="256950" y="2020950"/>
            <a:ext cx="8608800" cy="693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2"/>
              </a:buClr>
              <a:buSzPts val="2000"/>
              <a:buFont typeface="Cambria"/>
              <a:buAutoNum type="arabicPeriod"/>
            </a:pPr>
            <a:r>
              <a:rPr b="0" i="0" lang="en" sz="2000" u="none" cap="none" strike="noStrike">
                <a:solidFill>
                  <a:schemeClr val="dk2"/>
                </a:solidFill>
                <a:latin typeface="Cambria"/>
                <a:ea typeface="Cambria"/>
                <a:cs typeface="Cambria"/>
                <a:sym typeface="Cambria"/>
              </a:rPr>
              <a:t>Select the XML or RIS file from your directory. </a:t>
            </a:r>
            <a:endParaRPr b="0" i="0" sz="2000" u="none" cap="none" strike="noStrike">
              <a:solidFill>
                <a:schemeClr val="dk2"/>
              </a:solidFill>
              <a:latin typeface="Cambria"/>
              <a:ea typeface="Cambria"/>
              <a:cs typeface="Cambria"/>
              <a:sym typeface="Cambria"/>
            </a:endParaRPr>
          </a:p>
          <a:p>
            <a:pPr indent="-355600" lvl="0" marL="457200" marR="0" rtl="0" algn="l">
              <a:lnSpc>
                <a:spcPct val="100000"/>
              </a:lnSpc>
              <a:spcBef>
                <a:spcPts val="0"/>
              </a:spcBef>
              <a:spcAft>
                <a:spcPts val="0"/>
              </a:spcAft>
              <a:buClr>
                <a:schemeClr val="dk2"/>
              </a:buClr>
              <a:buSzPts val="2000"/>
              <a:buFont typeface="Cambria"/>
              <a:buAutoNum type="arabicPeriod"/>
            </a:pPr>
            <a:r>
              <a:rPr b="0" i="0" lang="en" sz="2000" u="none" cap="none" strike="noStrike">
                <a:solidFill>
                  <a:schemeClr val="dk2"/>
                </a:solidFill>
                <a:latin typeface="Cambria"/>
                <a:ea typeface="Cambria"/>
                <a:cs typeface="Cambria"/>
                <a:sym typeface="Cambria"/>
              </a:rPr>
              <a:t>Choose to display references by Author and Year, or Title. </a:t>
            </a:r>
            <a:endParaRPr b="0" i="0" sz="2000" u="none" cap="none" strike="noStrike">
              <a:solidFill>
                <a:schemeClr val="dk2"/>
              </a:solidFill>
              <a:latin typeface="Cambria"/>
              <a:ea typeface="Cambria"/>
              <a:cs typeface="Cambria"/>
              <a:sym typeface="Cambria"/>
            </a:endParaRPr>
          </a:p>
          <a:p>
            <a:pPr indent="-355600" lvl="0" marL="457200" marR="0" rtl="0" algn="l">
              <a:lnSpc>
                <a:spcPct val="100000"/>
              </a:lnSpc>
              <a:spcBef>
                <a:spcPts val="0"/>
              </a:spcBef>
              <a:spcAft>
                <a:spcPts val="0"/>
              </a:spcAft>
              <a:buClr>
                <a:schemeClr val="dk2"/>
              </a:buClr>
              <a:buSzPts val="2000"/>
              <a:buFont typeface="Cambria"/>
              <a:buAutoNum type="arabicPeriod"/>
            </a:pPr>
            <a:r>
              <a:rPr b="0" i="0" lang="en" sz="2000" u="none" cap="none" strike="noStrike">
                <a:solidFill>
                  <a:schemeClr val="dk2"/>
                </a:solidFill>
                <a:latin typeface="Cambria"/>
                <a:ea typeface="Cambria"/>
                <a:cs typeface="Cambria"/>
                <a:sym typeface="Cambria"/>
              </a:rPr>
              <a:t>Option to assign data to the Reference classification, or to other classifications (book, journal article, etc). </a:t>
            </a:r>
            <a:endParaRPr b="0" i="0" sz="2000" u="none" cap="none" strike="noStrike">
              <a:solidFill>
                <a:schemeClr val="dk2"/>
              </a:solidFill>
              <a:latin typeface="Cambria"/>
              <a:ea typeface="Cambria"/>
              <a:cs typeface="Cambria"/>
              <a:sym typeface="Cambria"/>
            </a:endParaRPr>
          </a:p>
          <a:p>
            <a:pPr indent="-355600" lvl="0" marL="457200" marR="0" rtl="0" algn="l">
              <a:lnSpc>
                <a:spcPct val="100000"/>
              </a:lnSpc>
              <a:spcBef>
                <a:spcPts val="0"/>
              </a:spcBef>
              <a:spcAft>
                <a:spcPts val="0"/>
              </a:spcAft>
              <a:buClr>
                <a:schemeClr val="dk2"/>
              </a:buClr>
              <a:buSzPts val="2000"/>
              <a:buFont typeface="Cambria"/>
              <a:buAutoNum type="arabicPeriod"/>
            </a:pPr>
            <a:r>
              <a:rPr b="0" i="0" lang="en" sz="2000" u="none" cap="none" strike="noStrike">
                <a:solidFill>
                  <a:schemeClr val="dk2"/>
                </a:solidFill>
                <a:latin typeface="Cambria"/>
                <a:ea typeface="Cambria"/>
                <a:cs typeface="Cambria"/>
                <a:sym typeface="Cambria"/>
              </a:rPr>
              <a:t>Option to replace attributes</a:t>
            </a:r>
            <a:endParaRPr b="0" i="0" sz="2000" u="none" cap="none" strike="noStrike">
              <a:solidFill>
                <a:schemeClr val="dk2"/>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Cambria"/>
                <a:ea typeface="Cambria"/>
                <a:cs typeface="Cambria"/>
                <a:sym typeface="Cambria"/>
              </a:rPr>
              <a:t>or memos with file notes, abstract,</a:t>
            </a:r>
            <a:endParaRPr b="0" i="0" sz="2000" u="none" cap="none" strike="noStrike">
              <a:solidFill>
                <a:schemeClr val="dk2"/>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Cambria"/>
                <a:ea typeface="Cambria"/>
                <a:cs typeface="Cambria"/>
                <a:sym typeface="Cambria"/>
              </a:rPr>
              <a:t>and keywords.</a:t>
            </a:r>
            <a:endParaRPr b="0" i="0" sz="2000" u="none" cap="none" strike="noStrike">
              <a:solidFill>
                <a:schemeClr val="dk2"/>
              </a:solidFill>
              <a:latin typeface="Cambria"/>
              <a:ea typeface="Cambria"/>
              <a:cs typeface="Cambria"/>
              <a:sym typeface="Cambria"/>
            </a:endParaRPr>
          </a:p>
          <a:p>
            <a:pPr indent="-355600" lvl="0" marL="457200" marR="0" rtl="0" algn="l">
              <a:lnSpc>
                <a:spcPct val="100000"/>
              </a:lnSpc>
              <a:spcBef>
                <a:spcPts val="0"/>
              </a:spcBef>
              <a:spcAft>
                <a:spcPts val="0"/>
              </a:spcAft>
              <a:buClr>
                <a:schemeClr val="dk2"/>
              </a:buClr>
              <a:buSzPts val="2000"/>
              <a:buFont typeface="Cambria"/>
              <a:buAutoNum type="arabicPeriod"/>
            </a:pPr>
            <a:r>
              <a:rPr b="0" i="0" lang="en" sz="2000" u="none" cap="none" strike="noStrike">
                <a:solidFill>
                  <a:schemeClr val="dk2"/>
                </a:solidFill>
                <a:latin typeface="Cambria"/>
                <a:ea typeface="Cambria"/>
                <a:cs typeface="Cambria"/>
                <a:sym typeface="Cambria"/>
              </a:rPr>
              <a:t>Click Import.</a:t>
            </a:r>
            <a:endParaRPr b="0" i="0" sz="2000" u="none" cap="none" strike="noStrike">
              <a:solidFill>
                <a:schemeClr val="dk2"/>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Cambria"/>
              <a:ea typeface="Cambria"/>
              <a:cs typeface="Cambria"/>
              <a:sym typeface="Cambria"/>
            </a:endParaRPr>
          </a:p>
        </p:txBody>
      </p:sp>
      <p:sp>
        <p:nvSpPr>
          <p:cNvPr id="562" name="Google Shape;562;g28695329069_1_0"/>
          <p:cNvSpPr/>
          <p:nvPr/>
        </p:nvSpPr>
        <p:spPr>
          <a:xfrm>
            <a:off x="4924275" y="3325750"/>
            <a:ext cx="400500" cy="234600"/>
          </a:xfrm>
          <a:prstGeom prst="rect">
            <a:avLst/>
          </a:prstGeom>
          <a:noFill/>
          <a:ln cap="flat" cmpd="sng" w="9525">
            <a:solidFill>
              <a:srgbClr val="ED0E0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
        <p:nvSpPr>
          <p:cNvPr id="563" name="Google Shape;563;g28695329069_1_0"/>
          <p:cNvSpPr/>
          <p:nvPr/>
        </p:nvSpPr>
        <p:spPr>
          <a:xfrm>
            <a:off x="6718850" y="3408575"/>
            <a:ext cx="542100" cy="572700"/>
          </a:xfrm>
          <a:prstGeom prst="rect">
            <a:avLst/>
          </a:prstGeom>
          <a:noFill/>
          <a:ln cap="flat" cmpd="sng" w="9525">
            <a:solidFill>
              <a:srgbClr val="ED0E0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9"/>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0000"/>
                </a:solidFill>
                <a:latin typeface="Cambria"/>
                <a:ea typeface="Cambria"/>
                <a:cs typeface="Cambria"/>
                <a:sym typeface="Cambria"/>
              </a:rPr>
              <a:t>Thank you!	</a:t>
            </a:r>
            <a:endParaRPr>
              <a:solidFill>
                <a:srgbClr val="FF0000"/>
              </a:solidFill>
              <a:latin typeface="Cambria"/>
              <a:ea typeface="Cambria"/>
              <a:cs typeface="Cambria"/>
              <a:sym typeface="Cambria"/>
            </a:endParaRPr>
          </a:p>
        </p:txBody>
      </p:sp>
      <p:sp>
        <p:nvSpPr>
          <p:cNvPr id="569" name="Google Shape;569;p39"/>
          <p:cNvSpPr txBox="1"/>
          <p:nvPr>
            <p:ph idx="1" type="body"/>
          </p:nvPr>
        </p:nvSpPr>
        <p:spPr>
          <a:xfrm>
            <a:off x="311700" y="1028575"/>
            <a:ext cx="8520600" cy="94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000">
                <a:latin typeface="Cambria"/>
                <a:ea typeface="Cambria"/>
                <a:cs typeface="Cambria"/>
                <a:sym typeface="Cambria"/>
              </a:rPr>
              <a:t>If you have any questions, contact DITI at </a:t>
            </a:r>
            <a:r>
              <a:rPr lang="en" sz="2000" u="sng">
                <a:solidFill>
                  <a:schemeClr val="accent5"/>
                </a:solidFill>
                <a:latin typeface="Cambria"/>
                <a:ea typeface="Cambria"/>
                <a:cs typeface="Cambria"/>
                <a:sym typeface="Cambria"/>
                <a:hlinkClick r:id="rId3">
                  <a:extLst>
                    <a:ext uri="{A12FA001-AC4F-418D-AE19-62706E023703}">
                      <ahyp:hlinkClr val="tx"/>
                    </a:ext>
                  </a:extLst>
                </a:hlinkClick>
              </a:rPr>
              <a:t>nulab.info@gmail.com</a:t>
            </a:r>
            <a:r>
              <a:rPr lang="en" sz="2000">
                <a:latin typeface="Cambria"/>
                <a:ea typeface="Cambria"/>
                <a:cs typeface="Cambria"/>
                <a:sym typeface="Cambria"/>
              </a:rPr>
              <a:t> </a:t>
            </a:r>
            <a:endParaRPr sz="2000">
              <a:latin typeface="Cambria"/>
              <a:ea typeface="Cambria"/>
              <a:cs typeface="Cambria"/>
              <a:sym typeface="Cambria"/>
            </a:endParaRPr>
          </a:p>
          <a:p>
            <a:pPr indent="0" lvl="0" marL="0" rtl="0" algn="l">
              <a:lnSpc>
                <a:spcPct val="115000"/>
              </a:lnSpc>
              <a:spcBef>
                <a:spcPts val="0"/>
              </a:spcBef>
              <a:spcAft>
                <a:spcPts val="0"/>
              </a:spcAft>
              <a:buSzPts val="2400"/>
              <a:buNone/>
            </a:pPr>
            <a:r>
              <a:rPr lang="en" sz="2000">
                <a:latin typeface="Cambria"/>
                <a:ea typeface="Cambria"/>
                <a:cs typeface="Cambria"/>
                <a:sym typeface="Cambria"/>
                <a:extLst>
                  <a:ext uri="http://customooxmlschemas.google.com/">
                    <go:slidesCustomData xmlns:go="http://customooxmlschemas.google.com/" textRoundtripDataId="15"/>
                  </a:ext>
                </a:extLst>
              </a:rPr>
              <a:t>Sign up to meet with the DITI! </a:t>
            </a:r>
            <a:r>
              <a:rPr lang="en" sz="2000">
                <a:latin typeface="Cambria"/>
                <a:ea typeface="Cambria"/>
                <a:cs typeface="Cambria"/>
                <a:sym typeface="Cambria"/>
              </a:rPr>
              <a:t> </a:t>
            </a:r>
            <a:r>
              <a:rPr b="1" lang="en" sz="2000">
                <a:latin typeface="Cambria"/>
                <a:ea typeface="Cambria"/>
                <a:cs typeface="Cambria"/>
                <a:sym typeface="Cambria"/>
              </a:rPr>
              <a:t>https://bit.ly/diti-meeting</a:t>
            </a:r>
            <a:endParaRPr sz="2000">
              <a:latin typeface="Cambria"/>
              <a:ea typeface="Cambria"/>
              <a:cs typeface="Cambria"/>
              <a:sym typeface="Cambria"/>
            </a:endParaRPr>
          </a:p>
          <a:p>
            <a:pPr indent="0" lvl="0" marL="0" rtl="0" algn="l">
              <a:lnSpc>
                <a:spcPct val="115000"/>
              </a:lnSpc>
              <a:spcBef>
                <a:spcPts val="0"/>
              </a:spcBef>
              <a:spcAft>
                <a:spcPts val="0"/>
              </a:spcAft>
              <a:buSzPts val="2400"/>
              <a:buNone/>
            </a:pPr>
            <a:r>
              <a:rPr lang="en" sz="1900">
                <a:latin typeface="Cambria"/>
                <a:ea typeface="Cambria"/>
                <a:cs typeface="Cambria"/>
                <a:sym typeface="Cambria"/>
              </a:rPr>
              <a:t>Developed by: Dipa Desai, Sean Rogers, Garrett Morrow,  Cara Marta Messina, Yana Mommadova, Tieanna Graphenreed, and Emre Tapan</a:t>
            </a:r>
            <a:endParaRPr sz="1900">
              <a:latin typeface="Cambria"/>
              <a:ea typeface="Cambria"/>
              <a:cs typeface="Cambria"/>
              <a:sym typeface="Cambria"/>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p:txBody>
      </p:sp>
      <p:sp>
        <p:nvSpPr>
          <p:cNvPr id="570" name="Google Shape;570;p39"/>
          <p:cNvSpPr txBox="1"/>
          <p:nvPr/>
        </p:nvSpPr>
        <p:spPr>
          <a:xfrm>
            <a:off x="4614725" y="1587925"/>
            <a:ext cx="3006600" cy="13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Arial"/>
              <a:ea typeface="Arial"/>
              <a:cs typeface="Arial"/>
              <a:sym typeface="Arial"/>
            </a:endParaRPr>
          </a:p>
        </p:txBody>
      </p:sp>
      <p:sp>
        <p:nvSpPr>
          <p:cNvPr id="571" name="Google Shape;571;p39"/>
          <p:cNvSpPr txBox="1"/>
          <p:nvPr>
            <p:ph idx="1" type="body"/>
          </p:nvPr>
        </p:nvSpPr>
        <p:spPr>
          <a:xfrm>
            <a:off x="311700" y="2690625"/>
            <a:ext cx="8634300" cy="94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000">
                <a:latin typeface="Cambria"/>
                <a:ea typeface="Cambria"/>
                <a:cs typeface="Cambria"/>
                <a:sym typeface="Cambria"/>
              </a:rPr>
              <a:t>Slides and handouts available at: </a:t>
            </a:r>
            <a:endParaRPr sz="2000">
              <a:solidFill>
                <a:srgbClr val="666666"/>
              </a:solidFill>
            </a:endParaRPr>
          </a:p>
          <a:p>
            <a:pPr indent="0" lvl="0" marL="0" rtl="0" algn="l">
              <a:lnSpc>
                <a:spcPct val="115000"/>
              </a:lnSpc>
              <a:spcBef>
                <a:spcPts val="0"/>
              </a:spcBef>
              <a:spcAft>
                <a:spcPts val="0"/>
              </a:spcAft>
              <a:buSzPts val="2400"/>
              <a:buNone/>
            </a:pPr>
            <a:r>
              <a:rPr lang="en" u="sng">
                <a:solidFill>
                  <a:schemeClr val="hlink"/>
                </a:solidFill>
                <a:latin typeface="Cambria"/>
                <a:ea typeface="Cambria"/>
                <a:cs typeface="Cambria"/>
                <a:sym typeface="Cambria"/>
                <a:hlinkClick r:id="rId4"/>
              </a:rPr>
              <a:t>https://bit.ly/SP24-Singer-Crim4949-Nvivo</a:t>
            </a:r>
            <a:r>
              <a:rPr lang="en">
                <a:solidFill>
                  <a:srgbClr val="666666"/>
                </a:solidFill>
                <a:latin typeface="Cambria"/>
                <a:ea typeface="Cambria"/>
                <a:cs typeface="Cambria"/>
                <a:sym typeface="Cambria"/>
              </a:rPr>
              <a:t> </a:t>
            </a:r>
            <a:endParaRPr sz="2000">
              <a:solidFill>
                <a:srgbClr val="666666"/>
              </a:solidFill>
              <a:latin typeface="Cambria"/>
              <a:ea typeface="Cambria"/>
              <a:cs typeface="Cambria"/>
              <a:sym typeface="Cambria"/>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rtl="0" algn="l">
              <a:lnSpc>
                <a:spcPct val="115000"/>
              </a:lnSpc>
              <a:spcBef>
                <a:spcPts val="0"/>
              </a:spcBef>
              <a:spcAft>
                <a:spcPts val="0"/>
              </a:spcAft>
              <a:buSzPts val="2400"/>
              <a:buNone/>
            </a:pPr>
            <a:r>
              <a:rPr lang="en" sz="2000">
                <a:latin typeface="Cambria"/>
                <a:ea typeface="Cambria"/>
                <a:cs typeface="Cambria"/>
                <a:sym typeface="Cambria"/>
              </a:rPr>
              <a:t>We'd love your feedback! Please fill out a short survey here: </a:t>
            </a:r>
            <a:r>
              <a:rPr lang="en" sz="2000" u="sng">
                <a:solidFill>
                  <a:schemeClr val="accent5"/>
                </a:solidFill>
                <a:latin typeface="Cambria"/>
                <a:ea typeface="Cambria"/>
                <a:cs typeface="Cambria"/>
                <a:sym typeface="Cambria"/>
                <a:hlinkClick r:id="rId5">
                  <a:extLst>
                    <a:ext uri="{A12FA001-AC4F-418D-AE19-62706E023703}">
                      <ahyp:hlinkClr val="tx"/>
                    </a:ext>
                  </a:extLst>
                </a:hlinkClick>
              </a:rPr>
              <a:t>https://bit.ly/diti-feedback</a:t>
            </a:r>
            <a:r>
              <a:rPr lang="en" sz="2000">
                <a:latin typeface="Cambria"/>
                <a:ea typeface="Cambria"/>
                <a:cs typeface="Cambria"/>
                <a:sym typeface="Cambria"/>
              </a:rPr>
              <a:t> </a:t>
            </a:r>
            <a:endParaRPr sz="2000">
              <a:latin typeface="Cambria"/>
              <a:ea typeface="Cambria"/>
              <a:cs typeface="Cambria"/>
              <a:sym typeface="Cambria"/>
            </a:endParaRPr>
          </a:p>
          <a:p>
            <a:pPr indent="0" lvl="0" marL="0" marR="0" rtl="0" algn="l">
              <a:lnSpc>
                <a:spcPct val="115000"/>
              </a:lnSpc>
              <a:spcBef>
                <a:spcPts val="160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7c734d5e9e_0_110"/>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Qualitative Coding</a:t>
            </a:r>
            <a:endParaRPr/>
          </a:p>
        </p:txBody>
      </p:sp>
      <p:sp>
        <p:nvSpPr>
          <p:cNvPr id="184" name="Google Shape;184;g27c734d5e9e_0_110"/>
          <p:cNvSpPr txBox="1"/>
          <p:nvPr>
            <p:ph idx="1" type="body"/>
          </p:nvPr>
        </p:nvSpPr>
        <p:spPr>
          <a:xfrm>
            <a:off x="311700" y="1061975"/>
            <a:ext cx="8385300" cy="344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
              <a:t>Qualitative coding is when you create a list of themes, or a </a:t>
            </a:r>
            <a:r>
              <a:rPr b="1" lang="en"/>
              <a:t>schema</a:t>
            </a:r>
            <a:r>
              <a:rPr lang="en"/>
              <a:t>, that you want to highlight in a primary/secondary source. Then, you go through all your sources and highlight particular moments from the text according to those themes.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7c734d5e9e_0_221"/>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Coding in practice</a:t>
            </a:r>
            <a:endParaRPr/>
          </a:p>
        </p:txBody>
      </p:sp>
      <p:pic>
        <p:nvPicPr>
          <p:cNvPr id="190" name="Google Shape;190;g27c734d5e9e_0_221"/>
          <p:cNvPicPr preferRelativeResize="0"/>
          <p:nvPr/>
        </p:nvPicPr>
        <p:blipFill rotWithShape="1">
          <a:blip r:embed="rId3">
            <a:alphaModFix/>
          </a:blip>
          <a:srcRect b="0" l="0" r="0" t="13058"/>
          <a:stretch/>
        </p:blipFill>
        <p:spPr>
          <a:xfrm>
            <a:off x="311700" y="886450"/>
            <a:ext cx="8520601" cy="35596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7c734d5e9e_0_277"/>
          <p:cNvSpPr txBox="1"/>
          <p:nvPr>
            <p:ph type="title"/>
          </p:nvPr>
        </p:nvSpPr>
        <p:spPr>
          <a:xfrm>
            <a:off x="311700" y="182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What is NVivo? </a:t>
            </a:r>
            <a:endParaRPr/>
          </a:p>
        </p:txBody>
      </p:sp>
      <p:sp>
        <p:nvSpPr>
          <p:cNvPr id="196" name="Google Shape;196;g27c734d5e9e_0_277"/>
          <p:cNvSpPr txBox="1"/>
          <p:nvPr>
            <p:ph idx="1" type="body"/>
          </p:nvPr>
        </p:nvSpPr>
        <p:spPr>
          <a:xfrm>
            <a:off x="271650" y="754950"/>
            <a:ext cx="8600700" cy="37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t>NVivo is a </a:t>
            </a:r>
            <a:r>
              <a:rPr b="1" lang="en" sz="1800"/>
              <a:t>text analysis</a:t>
            </a:r>
            <a:r>
              <a:rPr lang="en" sz="1800"/>
              <a:t> and </a:t>
            </a:r>
            <a:r>
              <a:rPr b="1" lang="en" sz="1800"/>
              <a:t>research organization</a:t>
            </a:r>
            <a:r>
              <a:rPr lang="en" sz="1800"/>
              <a:t> software that is available through </a:t>
            </a:r>
            <a:r>
              <a:rPr lang="en" sz="1800" u="sng">
                <a:solidFill>
                  <a:schemeClr val="hlink"/>
                </a:solidFill>
                <a:hlinkClick r:id="rId3"/>
              </a:rPr>
              <a:t>Northeastern’s Student Hub</a:t>
            </a:r>
            <a:r>
              <a:rPr lang="en" sz="1800"/>
              <a:t>&gt; Resources&gt; IT Services&gt; </a:t>
            </a:r>
            <a:r>
              <a:rPr lang="en" sz="1800">
                <a:extLst>
                  <a:ext uri="http://customooxmlschemas.google.com/">
                    <go:slidesCustomData xmlns:go="http://customooxmlschemas.google.com/" textRoundtripDataId="2"/>
                  </a:ext>
                </a:extLst>
              </a:rPr>
              <a:t>Software Downloads</a:t>
            </a:r>
            <a:r>
              <a:rPr lang="en" sz="1800"/>
              <a:t>. </a:t>
            </a:r>
            <a:endParaRPr sz="1800"/>
          </a:p>
          <a:p>
            <a:pPr indent="0" lvl="0" marL="0" rtl="0" algn="l">
              <a:lnSpc>
                <a:spcPct val="115000"/>
              </a:lnSpc>
              <a:spcBef>
                <a:spcPts val="0"/>
              </a:spcBef>
              <a:spcAft>
                <a:spcPts val="0"/>
              </a:spcAft>
              <a:buSzPts val="2400"/>
              <a:buNone/>
            </a:pPr>
            <a:r>
              <a:rPr lang="en" sz="1800"/>
              <a:t>NVivo provides methods for you to annotate and code documents using user-created tags (codes), summarize and visualize these codes, and organize research materials. NVivo is particularly helpful for organizing and annotating research materials such as:</a:t>
            </a:r>
            <a:endParaRPr sz="1800"/>
          </a:p>
          <a:p>
            <a:pPr indent="-342900" lvl="0" marL="457200" rtl="0" algn="l">
              <a:lnSpc>
                <a:spcPct val="115000"/>
              </a:lnSpc>
              <a:spcBef>
                <a:spcPts val="0"/>
              </a:spcBef>
              <a:spcAft>
                <a:spcPts val="0"/>
              </a:spcAft>
              <a:buSzPts val="1800"/>
              <a:buChar char="●"/>
            </a:pPr>
            <a:r>
              <a:rPr lang="en" sz="1800"/>
              <a:t>Primary sources: any primary sources you may be analyzing such as a letter, field notes, or a document from an archive</a:t>
            </a:r>
            <a:endParaRPr sz="1800"/>
          </a:p>
          <a:p>
            <a:pPr indent="-342900" lvl="0" marL="457200" rtl="0" algn="l">
              <a:lnSpc>
                <a:spcPct val="115000"/>
              </a:lnSpc>
              <a:spcBef>
                <a:spcPts val="0"/>
              </a:spcBef>
              <a:spcAft>
                <a:spcPts val="0"/>
              </a:spcAft>
              <a:buSzPts val="1800"/>
              <a:buChar char="●"/>
            </a:pPr>
            <a:r>
              <a:rPr lang="en" sz="1800"/>
              <a:t>Secondary sources: scholarly articles you read for the literature review, newspaper articles, book chapters. </a:t>
            </a:r>
            <a:endParaRPr sz="1800"/>
          </a:p>
          <a:p>
            <a:pPr indent="-342900" lvl="0" marL="457200" rtl="0" algn="l">
              <a:lnSpc>
                <a:spcPct val="115000"/>
              </a:lnSpc>
              <a:spcBef>
                <a:spcPts val="0"/>
              </a:spcBef>
              <a:spcAft>
                <a:spcPts val="0"/>
              </a:spcAft>
              <a:buSzPts val="1800"/>
              <a:buChar char="●"/>
            </a:pPr>
            <a:r>
              <a:rPr lang="en" sz="1800"/>
              <a:t>Your own notes about your project (you can even compose in NVivo!)</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7c734d5e9e_0_287"/>
          <p:cNvSpPr txBox="1"/>
          <p:nvPr>
            <p:ph type="title"/>
          </p:nvPr>
        </p:nvSpPr>
        <p:spPr>
          <a:xfrm>
            <a:off x="311700" y="182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What can NVivo do?</a:t>
            </a:r>
            <a:endParaRPr/>
          </a:p>
        </p:txBody>
      </p:sp>
      <p:sp>
        <p:nvSpPr>
          <p:cNvPr id="202" name="Google Shape;202;g27c734d5e9e_0_287"/>
          <p:cNvSpPr txBox="1"/>
          <p:nvPr>
            <p:ph idx="1" type="body"/>
          </p:nvPr>
        </p:nvSpPr>
        <p:spPr>
          <a:xfrm>
            <a:off x="271650" y="907050"/>
            <a:ext cx="8600700" cy="36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200"/>
              <a:t>NVivo is designed for qualitative coding research materials, such as survey results, interviews, audio recording, text documents, articles, and other data formats. It also has other functions: </a:t>
            </a:r>
            <a:endParaRPr sz="2200"/>
          </a:p>
          <a:p>
            <a:pPr indent="-355600" lvl="0" marL="457200" rtl="0" algn="l">
              <a:lnSpc>
                <a:spcPct val="115000"/>
              </a:lnSpc>
              <a:spcBef>
                <a:spcPts val="0"/>
              </a:spcBef>
              <a:spcAft>
                <a:spcPts val="0"/>
              </a:spcAft>
              <a:buSzPts val="2000"/>
              <a:buChar char="●"/>
            </a:pPr>
            <a:r>
              <a:rPr lang="en" sz="2000"/>
              <a:t>create projects that store, organize, and code documents/files</a:t>
            </a:r>
            <a:endParaRPr sz="2000"/>
          </a:p>
          <a:p>
            <a:pPr indent="-355600" lvl="0" marL="457200" rtl="0" algn="l">
              <a:lnSpc>
                <a:spcPct val="115000"/>
              </a:lnSpc>
              <a:spcBef>
                <a:spcPts val="0"/>
              </a:spcBef>
              <a:spcAft>
                <a:spcPts val="0"/>
              </a:spcAft>
              <a:buSzPts val="2000"/>
              <a:buChar char="●"/>
            </a:pPr>
            <a:r>
              <a:rPr lang="en" sz="2000"/>
              <a:t>provide a method for you to code your documents with a user-created coding schema (codes)</a:t>
            </a:r>
            <a:endParaRPr sz="2000"/>
          </a:p>
          <a:p>
            <a:pPr indent="-355600" lvl="0" marL="457200" rtl="0" algn="l">
              <a:lnSpc>
                <a:spcPct val="115000"/>
              </a:lnSpc>
              <a:spcBef>
                <a:spcPts val="0"/>
              </a:spcBef>
              <a:spcAft>
                <a:spcPts val="0"/>
              </a:spcAft>
              <a:buSzPts val="2000"/>
              <a:buChar char="●"/>
            </a:pPr>
            <a:r>
              <a:rPr lang="en" sz="2000"/>
              <a:t>query, summarize, organize, and visualize information about your coding </a:t>
            </a:r>
            <a:endParaRPr sz="2000"/>
          </a:p>
          <a:p>
            <a:pPr indent="-355600" lvl="0" marL="457200" rtl="0" algn="l">
              <a:lnSpc>
                <a:spcPct val="115000"/>
              </a:lnSpc>
              <a:spcBef>
                <a:spcPts val="0"/>
              </a:spcBef>
              <a:spcAft>
                <a:spcPts val="0"/>
              </a:spcAft>
              <a:buSzPts val="2000"/>
              <a:buChar char="●"/>
            </a:pPr>
            <a:r>
              <a:rPr lang="en" sz="2000"/>
              <a:t>conduct forms of computational text analysis, like word counts, on the documents, themselves</a:t>
            </a:r>
            <a:endParaRPr sz="2000"/>
          </a:p>
          <a:p>
            <a:pPr indent="-355600" lvl="0" marL="457200" rtl="0" algn="l">
              <a:lnSpc>
                <a:spcPct val="115000"/>
              </a:lnSpc>
              <a:spcBef>
                <a:spcPts val="0"/>
              </a:spcBef>
              <a:spcAft>
                <a:spcPts val="0"/>
              </a:spcAft>
              <a:buSzPts val="2000"/>
              <a:buChar char="●"/>
            </a:pPr>
            <a:r>
              <a:rPr lang="en" sz="2000"/>
              <a:t>conduct social network analysis with social media datasets </a:t>
            </a:r>
            <a:endParaRPr sz="2000"/>
          </a:p>
          <a:p>
            <a:pPr indent="0" lvl="0" marL="0" rtl="0" algn="l">
              <a:lnSpc>
                <a:spcPct val="115000"/>
              </a:lnSpc>
              <a:spcBef>
                <a:spcPts val="0"/>
              </a:spcBef>
              <a:spcAft>
                <a:spcPts val="0"/>
              </a:spcAft>
              <a:buSzPts val="2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7c734d5e9e_0_282"/>
          <p:cNvSpPr txBox="1"/>
          <p:nvPr>
            <p:ph type="title"/>
          </p:nvPr>
        </p:nvSpPr>
        <p:spPr>
          <a:xfrm>
            <a:off x="311700" y="237625"/>
            <a:ext cx="8661900" cy="75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NVivo for Annotating &amp; Coding Sources</a:t>
            </a:r>
            <a:endParaRPr/>
          </a:p>
        </p:txBody>
      </p:sp>
      <p:sp>
        <p:nvSpPr>
          <p:cNvPr id="208" name="Google Shape;208;g27c734d5e9e_0_282"/>
          <p:cNvSpPr txBox="1"/>
          <p:nvPr>
            <p:ph idx="1" type="body"/>
          </p:nvPr>
        </p:nvSpPr>
        <p:spPr>
          <a:xfrm>
            <a:off x="379350" y="995425"/>
            <a:ext cx="8385300" cy="344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200"/>
              <a:t>With NVivo, you can store and organize your </a:t>
            </a:r>
            <a:r>
              <a:rPr b="1" lang="en" sz="2200"/>
              <a:t>primary</a:t>
            </a:r>
            <a:r>
              <a:rPr lang="en" sz="2200"/>
              <a:t> and </a:t>
            </a:r>
            <a:r>
              <a:rPr b="1" lang="en" sz="2200"/>
              <a:t>secondary</a:t>
            </a:r>
            <a:r>
              <a:rPr lang="en" sz="2200"/>
              <a:t> sources together (most file types work, including images).</a:t>
            </a:r>
            <a:endParaRPr sz="2200"/>
          </a:p>
          <a:p>
            <a:pPr indent="0" lvl="0" marL="0" rtl="0" algn="l">
              <a:lnSpc>
                <a:spcPct val="115000"/>
              </a:lnSpc>
              <a:spcBef>
                <a:spcPts val="0"/>
              </a:spcBef>
              <a:spcAft>
                <a:spcPts val="0"/>
              </a:spcAft>
              <a:buSzPts val="2400"/>
              <a:buNone/>
            </a:pPr>
            <a:r>
              <a:rPr lang="en" sz="2200"/>
              <a:t>NVivo also allows you to </a:t>
            </a:r>
            <a:r>
              <a:rPr b="1" lang="en" sz="2200"/>
              <a:t>annotate</a:t>
            </a:r>
            <a:r>
              <a:rPr lang="en" sz="2200"/>
              <a:t> texts and use </a:t>
            </a:r>
            <a:r>
              <a:rPr b="1" lang="en" sz="2200"/>
              <a:t>qualitative coding</a:t>
            </a:r>
            <a:r>
              <a:rPr lang="en" sz="2200"/>
              <a:t> methods to highlight specific texts/images/pieces under themes. </a:t>
            </a:r>
            <a:endParaRPr sz="2200"/>
          </a:p>
          <a:p>
            <a:pPr indent="0" lvl="0" marL="0" rtl="0" algn="l">
              <a:lnSpc>
                <a:spcPct val="115000"/>
              </a:lnSpc>
              <a:spcBef>
                <a:spcPts val="0"/>
              </a:spcBef>
              <a:spcAft>
                <a:spcPts val="0"/>
              </a:spcAft>
              <a:buSzPts val="2400"/>
              <a:buNone/>
            </a:pPr>
            <a:r>
              <a:rPr lang="en" sz="2200"/>
              <a:t>Then you can </a:t>
            </a:r>
            <a:r>
              <a:rPr b="1" lang="en" sz="2200"/>
              <a:t>summarize</a:t>
            </a:r>
            <a:r>
              <a:rPr lang="en" sz="2200"/>
              <a:t> and </a:t>
            </a:r>
            <a:r>
              <a:rPr b="1" lang="en" sz="2200"/>
              <a:t>visualize</a:t>
            </a:r>
            <a:r>
              <a:rPr lang="en" sz="2200"/>
              <a:t> these annotations and codes.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